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olors1.xml" ContentType="application/vnd.ms-office.chartcolorstyle+xml"/>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8"/>
  </p:notesMasterIdLst>
  <p:handoutMasterIdLst>
    <p:handoutMasterId r:id="rId29"/>
  </p:handoutMasterIdLst>
  <p:sldIdLst>
    <p:sldId id="256" r:id="rId2"/>
    <p:sldId id="257" r:id="rId3"/>
    <p:sldId id="279" r:id="rId4"/>
    <p:sldId id="258" r:id="rId5"/>
    <p:sldId id="280" r:id="rId6"/>
    <p:sldId id="259" r:id="rId7"/>
    <p:sldId id="260" r:id="rId8"/>
    <p:sldId id="269" r:id="rId9"/>
    <p:sldId id="270" r:id="rId10"/>
    <p:sldId id="271" r:id="rId11"/>
    <p:sldId id="274" r:id="rId12"/>
    <p:sldId id="275" r:id="rId13"/>
    <p:sldId id="276" r:id="rId14"/>
    <p:sldId id="277" r:id="rId15"/>
    <p:sldId id="278" r:id="rId16"/>
    <p:sldId id="272" r:id="rId17"/>
    <p:sldId id="273" r:id="rId18"/>
    <p:sldId id="261" r:id="rId19"/>
    <p:sldId id="262" r:id="rId20"/>
    <p:sldId id="263" r:id="rId21"/>
    <p:sldId id="264" r:id="rId22"/>
    <p:sldId id="265" r:id="rId23"/>
    <p:sldId id="266" r:id="rId24"/>
    <p:sldId id="267" r:id="rId25"/>
    <p:sldId id="268" r:id="rId26"/>
    <p:sldId id="281" r:id="rId27"/>
  </p:sldIdLst>
  <p:sldSz cx="9144000" cy="6858000" type="screen4x3"/>
  <p:notesSz cx="6797675" cy="9926638"/>
  <p:defaultTextStyle>
    <a:defPPr>
      <a:defRPr lang="de-DE"/>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CC0099"/>
    <a:srgbClr val="AA6692"/>
    <a:srgbClr val="CCCCFF"/>
    <a:srgbClr val="777777"/>
    <a:srgbClr val="33CCCC"/>
    <a:srgbClr val="9999FF"/>
    <a:srgbClr val="FF0000"/>
    <a:srgbClr val="00007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69" d="100"/>
          <a:sy n="69" d="100"/>
        </p:scale>
        <p:origin x="-1356" y="-84"/>
      </p:cViewPr>
      <p:guideLst>
        <p:guide orient="horz" pos="2160"/>
        <p:guide pos="2880"/>
      </p:guideLst>
    </p:cSldViewPr>
  </p:slideViewPr>
  <p:notesTextViewPr>
    <p:cViewPr>
      <p:scale>
        <a:sx n="1" d="1"/>
        <a:sy n="1" d="1"/>
      </p:scale>
      <p:origin x="0" y="0"/>
    </p:cViewPr>
  </p:notesTextViewPr>
  <p:notesViewPr>
    <p:cSldViewPr snapToGrid="0">
      <p:cViewPr varScale="1">
        <p:scale>
          <a:sx n="70" d="100"/>
          <a:sy n="70" d="100"/>
        </p:scale>
        <p:origin x="3240" y="72"/>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Arbeitsblatt1.xlsx"/></Relationships>
</file>

<file path=ppt/charts/chart1.xml><?xml version="1.0" encoding="utf-8"?>
<c:chartSpace xmlns:c="http://schemas.openxmlformats.org/drawingml/2006/chart" xmlns:a="http://schemas.openxmlformats.org/drawingml/2006/main" xmlns:r="http://schemas.openxmlformats.org/officeDocument/2006/relationships">
  <c:lang val="de-AT"/>
  <c:chart>
    <c:title>
      <c:layout/>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de-DE"/>
        </a:p>
      </c:txPr>
    </c:title>
    <c:plotArea>
      <c:layout/>
      <c:doughnutChart>
        <c:varyColors val="1"/>
        <c:ser>
          <c:idx val="0"/>
          <c:order val="0"/>
          <c:tx>
            <c:strRef>
              <c:f>Tabelle1!$B$1</c:f>
              <c:strCache>
                <c:ptCount val="1"/>
                <c:pt idx="0">
                  <c:v>Verteilung der Ehebilder unter den Befragten</c:v>
                </c:pt>
              </c:strCache>
            </c:strRef>
          </c:tx>
          <c:dPt>
            <c:idx val="0"/>
            <c:spPr>
              <a:solidFill>
                <a:schemeClr val="accent6"/>
              </a:solidFill>
              <a:ln>
                <a:noFill/>
              </a:ln>
              <a:effectLst>
                <a:outerShdw blurRad="254000" sx="102000" sy="102000" algn="ctr" rotWithShape="0">
                  <a:prstClr val="black">
                    <a:alpha val="20000"/>
                  </a:prstClr>
                </a:outerShdw>
              </a:effectLst>
            </c:spPr>
          </c:dPt>
          <c:dPt>
            <c:idx val="1"/>
            <c:spPr>
              <a:solidFill>
                <a:schemeClr val="accent5"/>
              </a:solidFill>
              <a:ln>
                <a:noFill/>
              </a:ln>
              <a:effectLst>
                <a:outerShdw blurRad="254000" sx="102000" sy="102000" algn="ctr" rotWithShape="0">
                  <a:prstClr val="black">
                    <a:alpha val="20000"/>
                  </a:prstClr>
                </a:outerShdw>
              </a:effectLst>
            </c:spPr>
          </c:dPt>
          <c:dPt>
            <c:idx val="2"/>
            <c:spPr>
              <a:solidFill>
                <a:schemeClr val="accent4"/>
              </a:solidFill>
              <a:ln>
                <a:noFill/>
              </a:ln>
              <a:effectLst>
                <a:outerShdw blurRad="254000" sx="102000" sy="102000" algn="ctr" rotWithShape="0">
                  <a:prstClr val="black">
                    <a:alpha val="20000"/>
                  </a:prstClr>
                </a:outerShdw>
              </a:effectLst>
            </c:spPr>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de-DE"/>
              </a:p>
            </c:txPr>
            <c:showPercent val="1"/>
            <c:showLeaderLines val="1"/>
            <c:leaderLines>
              <c:spPr>
                <a:ln w="9525">
                  <a:solidFill>
                    <a:schemeClr val="dk1">
                      <a:lumMod val="50000"/>
                      <a:lumOff val="50000"/>
                    </a:schemeClr>
                  </a:solidFill>
                </a:ln>
                <a:effectLst/>
              </c:spPr>
            </c:leaderLines>
            <c:extLst>
              <c:ext xmlns:c15="http://schemas.microsoft.com/office/drawing/2012/chart" uri="{CE6537A1-D6FC-4f65-9D91-7224C49458BB}">
                <c15:layout/>
              </c:ext>
            </c:extLst>
          </c:dLbls>
          <c:cat>
            <c:strRef>
              <c:f>Tabelle1!$A$2:$A$4</c:f>
              <c:strCache>
                <c:ptCount val="3"/>
                <c:pt idx="0">
                  <c:v>institutionell-religiös; 18%</c:v>
                </c:pt>
                <c:pt idx="1">
                  <c:v>personal-religiös; 45%</c:v>
                </c:pt>
                <c:pt idx="2">
                  <c:v>personal-säkular; 38 %</c:v>
                </c:pt>
              </c:strCache>
              <c:extLst>
                <c:ext xmlns:c15="http://schemas.microsoft.com/office/drawing/2012/chart" uri="{02D57815-91ED-43cb-92C2-25804820EDAC}">
                  <c15:fullRef>
                    <c15:sqref>Tabelle1!$A$2:$A$5</c15:sqref>
                  </c15:fullRef>
                </c:ext>
              </c:extLst>
            </c:strRef>
          </c:cat>
          <c:val>
            <c:numRef>
              <c:f>Tabelle1!$B$2:$B$4</c:f>
              <c:numCache>
                <c:formatCode>0%</c:formatCode>
                <c:ptCount val="3"/>
                <c:pt idx="0">
                  <c:v>0.18000000000000002</c:v>
                </c:pt>
                <c:pt idx="1">
                  <c:v>0.45</c:v>
                </c:pt>
                <c:pt idx="2">
                  <c:v>0.38000000000000006</c:v>
                </c:pt>
              </c:numCache>
              <c:extLst>
                <c:ext xmlns:c15="http://schemas.microsoft.com/office/drawing/2012/chart" uri="{02D57815-91ED-43cb-92C2-25804820EDAC}">
                  <c15:fullRef>
                    <c15:sqref>Tabelle1!$B$2:$B$5</c15:sqref>
                  </c15:fullRef>
                </c:ext>
              </c:extLst>
            </c:numRef>
          </c:val>
          <c:extLst>
            <c:ext xmlns:c15="http://schemas.microsoft.com/office/drawing/2012/chart" uri="{02D57815-91ED-43cb-92C2-25804820EDAC}">
              <c15:categoryFilterExceptions>
                <c15:categoryFilterException>
                  <c15:sqref>Tabelle1!$B$5</c15:sqref>
                  <c15:spPr xmlns:c15="http://schemas.microsoft.com/office/drawing/2012/chart">
                    <a:solidFill>
                      <a:schemeClr val="accent6">
                        <a:lumMod val="60000"/>
                      </a:schemeClr>
                    </a:solidFill>
                    <a:ln>
                      <a:noFill/>
                    </a:ln>
                    <a:effectLst>
                      <a:outerShdw blurRad="254000" sx="102000" sy="102000" algn="ctr" rotWithShape="0">
                        <a:prstClr val="black">
                          <a:alpha val="20000"/>
                        </a:prstClr>
                      </a:outerShdw>
                    </a:effectLst>
                  </c15:spPr>
                  <c15:bubble3D val="0"/>
                </c15:categoryFilterException>
              </c15:categoryFilterExceptions>
            </c:ext>
          </c:extLst>
        </c:ser>
        <c:dLbls>
          <c:showPercent val="1"/>
        </c:dLbls>
        <c:firstSliceAng val="0"/>
        <c:holeSize val="50"/>
      </c:doughnutChart>
      <c:spPr>
        <a:noFill/>
        <a:ln>
          <a:noFill/>
        </a:ln>
        <a:effectLst/>
      </c:spPr>
    </c:plotArea>
    <c:legend>
      <c:legendPos val="r"/>
      <c:layout>
        <c:manualLayout>
          <c:xMode val="edge"/>
          <c:yMode val="edge"/>
          <c:x val="0.57283091562168864"/>
          <c:y val="0.61756285310734449"/>
          <c:w val="0.36649138615573817"/>
          <c:h val="0.29231214153786356"/>
        </c:manualLayout>
      </c:layout>
      <c:spPr>
        <a:solidFill>
          <a:schemeClr val="lt1">
            <a:lumMod val="95000"/>
            <a:alpha val="39000"/>
          </a:schemeClr>
        </a:solidFill>
        <a:ln>
          <a:noFill/>
        </a:ln>
        <a:effectLst/>
      </c:spPr>
      <c:txPr>
        <a:bodyPr rot="0" spcFirstLastPara="1" vertOverflow="ellipsis" vert="horz" wrap="square" anchor="ctr" anchorCtr="1"/>
        <a:lstStyle/>
        <a:p>
          <a:pPr>
            <a:defRPr sz="1700" b="0" i="0" u="none" strike="noStrike" kern="1200" baseline="0">
              <a:solidFill>
                <a:schemeClr val="dk1">
                  <a:lumMod val="75000"/>
                  <a:lumOff val="25000"/>
                </a:schemeClr>
              </a:solidFill>
              <a:latin typeface="+mn-lt"/>
              <a:ea typeface="+mn-ea"/>
              <a:cs typeface="+mn-cs"/>
            </a:defRPr>
          </a:pPr>
          <a:endParaRPr lang="de-DE"/>
        </a:p>
      </c:txPr>
    </c:legend>
    <c:plotVisOnly val="1"/>
    <c:dispBlanksAs val="zero"/>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de-DE"/>
    </a:p>
  </c:txPr>
  <c:externalData r:id="rId1"/>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de-AT"/>
          </a:p>
        </p:txBody>
      </p:sp>
      <p:sp>
        <p:nvSpPr>
          <p:cNvPr id="3" name="Datumsplatzhalt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F8BDEEF2-7D71-48D6-B457-22BFA278AEC7}" type="datetimeFigureOut">
              <a:rPr lang="de-AT" smtClean="0"/>
              <a:pPr/>
              <a:t>29.01.2014</a:t>
            </a:fld>
            <a:endParaRPr lang="de-AT"/>
          </a:p>
        </p:txBody>
      </p:sp>
      <p:sp>
        <p:nvSpPr>
          <p:cNvPr id="4" name="Fußzeilenplatzhalt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de-AT"/>
          </a:p>
        </p:txBody>
      </p:sp>
      <p:sp>
        <p:nvSpPr>
          <p:cNvPr id="5" name="Foliennummernplatzhalt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B3EBA706-796B-45B2-9C31-881606F5E620}" type="slidenum">
              <a:rPr lang="de-AT" smtClean="0"/>
              <a:pPr/>
              <a:t>‹Nr.›</a:t>
            </a:fld>
            <a:endParaRPr lang="de-AT"/>
          </a:p>
        </p:txBody>
      </p:sp>
    </p:spTree>
    <p:extLst>
      <p:ext uri="{BB962C8B-B14F-4D97-AF65-F5344CB8AC3E}">
        <p14:creationId xmlns:p14="http://schemas.microsoft.com/office/powerpoint/2010/main" xmlns="" val="31961935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45659" cy="496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de-DE"/>
          </a:p>
        </p:txBody>
      </p:sp>
      <p:sp>
        <p:nvSpPr>
          <p:cNvPr id="3075" name="Rectangle 3"/>
          <p:cNvSpPr>
            <a:spLocks noGrp="1" noChangeArrowheads="1"/>
          </p:cNvSpPr>
          <p:nvPr>
            <p:ph type="dt" idx="1"/>
          </p:nvPr>
        </p:nvSpPr>
        <p:spPr bwMode="auto">
          <a:xfrm>
            <a:off x="3852016" y="0"/>
            <a:ext cx="2945659" cy="496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de-DE"/>
          </a:p>
        </p:txBody>
      </p:sp>
      <p:sp>
        <p:nvSpPr>
          <p:cNvPr id="307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3077" name="Rectangle 5"/>
          <p:cNvSpPr>
            <a:spLocks noGrp="1" noChangeArrowheads="1"/>
          </p:cNvSpPr>
          <p:nvPr>
            <p:ph type="body" sz="quarter" idx="3"/>
          </p:nvPr>
        </p:nvSpPr>
        <p:spPr bwMode="auto">
          <a:xfrm>
            <a:off x="906357" y="4715153"/>
            <a:ext cx="4984962" cy="44669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smtClean="0"/>
              <a:t>Klicken Sie, um die Formate des Vorlagentextes zu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078" name="Rectangle 6"/>
          <p:cNvSpPr>
            <a:spLocks noGrp="1" noChangeArrowheads="1"/>
          </p:cNvSpPr>
          <p:nvPr>
            <p:ph type="ftr" sz="quarter" idx="4"/>
          </p:nvPr>
        </p:nvSpPr>
        <p:spPr bwMode="auto">
          <a:xfrm>
            <a:off x="0" y="9430306"/>
            <a:ext cx="2945659" cy="496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de-DE"/>
          </a:p>
        </p:txBody>
      </p:sp>
      <p:sp>
        <p:nvSpPr>
          <p:cNvPr id="3079" name="Rectangle 7"/>
          <p:cNvSpPr>
            <a:spLocks noGrp="1" noChangeArrowheads="1"/>
          </p:cNvSpPr>
          <p:nvPr>
            <p:ph type="sldNum" sz="quarter" idx="5"/>
          </p:nvPr>
        </p:nvSpPr>
        <p:spPr bwMode="auto">
          <a:xfrm>
            <a:off x="3852016" y="9430306"/>
            <a:ext cx="2945659" cy="496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4E2CDBB-0270-4F68-81B1-A11D552382F7}" type="slidenum">
              <a:rPr lang="de-DE"/>
              <a:pPr/>
              <a:t>‹Nr.›</a:t>
            </a:fld>
            <a:endParaRPr lang="de-DE"/>
          </a:p>
        </p:txBody>
      </p:sp>
    </p:spTree>
    <p:extLst>
      <p:ext uri="{BB962C8B-B14F-4D97-AF65-F5344CB8AC3E}">
        <p14:creationId xmlns:p14="http://schemas.microsoft.com/office/powerpoint/2010/main" xmlns="" val="802872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143000" y="1122363"/>
            <a:ext cx="6858000" cy="2387600"/>
          </a:xfrm>
        </p:spPr>
        <p:txBody>
          <a:bodyPr anchor="b"/>
          <a:lstStyle>
            <a:lvl1pPr algn="ctr">
              <a:defRPr sz="6000"/>
            </a:lvl1pPr>
          </a:lstStyle>
          <a:p>
            <a:r>
              <a:rPr lang="de-DE" dirty="0" smtClean="0"/>
              <a:t>Titelmasterformat durch Klicken bearbeiten</a:t>
            </a:r>
            <a:endParaRPr lang="de-AT" dirty="0"/>
          </a:p>
        </p:txBody>
      </p:sp>
      <p:sp>
        <p:nvSpPr>
          <p:cNvPr id="3" name="Untertitel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smtClean="0"/>
              <a:t>Formatvorlage des Untertitelmasters durch Klicken bearbeiten</a:t>
            </a:r>
            <a:endParaRPr lang="de-AT"/>
          </a:p>
        </p:txBody>
      </p:sp>
      <p:sp>
        <p:nvSpPr>
          <p:cNvPr id="4" name="Datumsplatzhalter 3"/>
          <p:cNvSpPr>
            <a:spLocks noGrp="1"/>
          </p:cNvSpPr>
          <p:nvPr>
            <p:ph type="dt" sz="half" idx="10"/>
          </p:nvPr>
        </p:nvSpPr>
        <p:spPr/>
        <p:txBody>
          <a:bodyPr/>
          <a:lstStyle>
            <a:lvl1pPr>
              <a:defRPr/>
            </a:lvl1pPr>
          </a:lstStyle>
          <a:p>
            <a:endParaRPr lang="de-DE"/>
          </a:p>
        </p:txBody>
      </p:sp>
      <p:sp>
        <p:nvSpPr>
          <p:cNvPr id="5" name="Fußzeilenplatzhalter 4"/>
          <p:cNvSpPr>
            <a:spLocks noGrp="1"/>
          </p:cNvSpPr>
          <p:nvPr>
            <p:ph type="ftr" sz="quarter" idx="11"/>
          </p:nvPr>
        </p:nvSpPr>
        <p:spPr/>
        <p:txBody>
          <a:bodyPr/>
          <a:lstStyle>
            <a:lvl1pPr>
              <a:defRPr/>
            </a:lvl1pPr>
          </a:lstStyle>
          <a:p>
            <a:endParaRPr lang="de-DE"/>
          </a:p>
        </p:txBody>
      </p:sp>
      <p:sp>
        <p:nvSpPr>
          <p:cNvPr id="6" name="Foliennummernplatzhalter 5"/>
          <p:cNvSpPr>
            <a:spLocks noGrp="1"/>
          </p:cNvSpPr>
          <p:nvPr>
            <p:ph type="sldNum" sz="quarter" idx="12"/>
          </p:nvPr>
        </p:nvSpPr>
        <p:spPr/>
        <p:txBody>
          <a:bodyPr/>
          <a:lstStyle>
            <a:lvl1pPr>
              <a:defRPr/>
            </a:lvl1pPr>
          </a:lstStyle>
          <a:p>
            <a:fld id="{958E73A6-36C9-424A-883E-3B454A241173}" type="slidenum">
              <a:rPr lang="de-DE"/>
              <a:pPr/>
              <a:t>‹Nr.›</a:t>
            </a:fld>
            <a:endParaRPr lang="de-DE"/>
          </a:p>
        </p:txBody>
      </p:sp>
    </p:spTree>
    <p:extLst>
      <p:ext uri="{BB962C8B-B14F-4D97-AF65-F5344CB8AC3E}">
        <p14:creationId xmlns:p14="http://schemas.microsoft.com/office/powerpoint/2010/main" xmlns="" val="351975131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el und Inhalt">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lvl="0"/>
            <a:r>
              <a:rPr lang="de-DE" dirty="0" smtClean="0"/>
              <a:t>Textmasterformat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AT" dirty="0"/>
          </a:p>
        </p:txBody>
      </p:sp>
      <p:pic>
        <p:nvPicPr>
          <p:cNvPr id="8" name="Grafik 7"/>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31113" y="6118721"/>
            <a:ext cx="1309373" cy="715306"/>
          </a:xfrm>
          <a:prstGeom prst="rect">
            <a:avLst/>
          </a:prstGeom>
        </p:spPr>
      </p:pic>
      <p:pic>
        <p:nvPicPr>
          <p:cNvPr id="9" name="Grafik 8"/>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7370293" y="226032"/>
            <a:ext cx="1691513" cy="811658"/>
          </a:xfrm>
          <a:prstGeom prst="rect">
            <a:avLst/>
          </a:prstGeom>
        </p:spPr>
      </p:pic>
      <p:sp>
        <p:nvSpPr>
          <p:cNvPr id="11" name="Titel 10"/>
          <p:cNvSpPr>
            <a:spLocks noGrp="1"/>
          </p:cNvSpPr>
          <p:nvPr>
            <p:ph type="title"/>
          </p:nvPr>
        </p:nvSpPr>
        <p:spPr>
          <a:xfrm>
            <a:off x="0" y="-1"/>
            <a:ext cx="7452486" cy="1510301"/>
          </a:xfrm>
          <a:gradFill flip="none" rotWithShape="1">
            <a:gsLst>
              <a:gs pos="0">
                <a:srgbClr val="AA6692">
                  <a:alpha val="57647"/>
                </a:srgbClr>
              </a:gs>
              <a:gs pos="100000">
                <a:srgbClr val="FFFFFF"/>
              </a:gs>
            </a:gsLst>
            <a:lin ang="0" scaled="1"/>
            <a:tileRect/>
          </a:gradFill>
        </p:spPr>
        <p:txBody>
          <a:bodyPr/>
          <a:lstStyle/>
          <a:p>
            <a:r>
              <a:rPr lang="de-DE" dirty="0" smtClean="0"/>
              <a:t>Titelmasterformat durch Klicken bearbeiten</a:t>
            </a:r>
            <a:endParaRPr lang="de-AT" dirty="0"/>
          </a:p>
        </p:txBody>
      </p:sp>
    </p:spTree>
    <p:extLst>
      <p:ext uri="{BB962C8B-B14F-4D97-AF65-F5344CB8AC3E}">
        <p14:creationId xmlns:p14="http://schemas.microsoft.com/office/powerpoint/2010/main" xmlns="" val="27479354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23888" y="1709738"/>
            <a:ext cx="7886700" cy="2852737"/>
          </a:xfrm>
        </p:spPr>
        <p:txBody>
          <a:bodyPr anchor="b"/>
          <a:lstStyle>
            <a:lvl1pPr>
              <a:defRPr sz="6000"/>
            </a:lvl1pPr>
          </a:lstStyle>
          <a:p>
            <a:r>
              <a:rPr lang="de-DE" smtClean="0"/>
              <a:t>Titelmasterformat durch Klicken bearbeiten</a:t>
            </a:r>
            <a:endParaRPr lang="de-AT"/>
          </a:p>
        </p:txBody>
      </p:sp>
      <p:sp>
        <p:nvSpPr>
          <p:cNvPr id="3" name="Textplatzhalt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de-DE" smtClean="0"/>
              <a:t>Textmasterformat bearbeiten</a:t>
            </a:r>
          </a:p>
        </p:txBody>
      </p:sp>
      <p:sp>
        <p:nvSpPr>
          <p:cNvPr id="4" name="Datumsplatzhalter 3"/>
          <p:cNvSpPr>
            <a:spLocks noGrp="1"/>
          </p:cNvSpPr>
          <p:nvPr>
            <p:ph type="dt" sz="half" idx="10"/>
          </p:nvPr>
        </p:nvSpPr>
        <p:spPr/>
        <p:txBody>
          <a:bodyPr/>
          <a:lstStyle>
            <a:lvl1pPr>
              <a:defRPr/>
            </a:lvl1pPr>
          </a:lstStyle>
          <a:p>
            <a:endParaRPr lang="de-DE"/>
          </a:p>
        </p:txBody>
      </p:sp>
      <p:sp>
        <p:nvSpPr>
          <p:cNvPr id="5" name="Fußzeilenplatzhalter 4"/>
          <p:cNvSpPr>
            <a:spLocks noGrp="1"/>
          </p:cNvSpPr>
          <p:nvPr>
            <p:ph type="ftr" sz="quarter" idx="11"/>
          </p:nvPr>
        </p:nvSpPr>
        <p:spPr/>
        <p:txBody>
          <a:bodyPr/>
          <a:lstStyle>
            <a:lvl1pPr>
              <a:defRPr/>
            </a:lvl1pPr>
          </a:lstStyle>
          <a:p>
            <a:endParaRPr lang="de-DE"/>
          </a:p>
        </p:txBody>
      </p:sp>
      <p:sp>
        <p:nvSpPr>
          <p:cNvPr id="6" name="Foliennummernplatzhalter 5"/>
          <p:cNvSpPr>
            <a:spLocks noGrp="1"/>
          </p:cNvSpPr>
          <p:nvPr>
            <p:ph type="sldNum" sz="quarter" idx="12"/>
          </p:nvPr>
        </p:nvSpPr>
        <p:spPr/>
        <p:txBody>
          <a:bodyPr/>
          <a:lstStyle>
            <a:lvl1pPr>
              <a:defRPr/>
            </a:lvl1pPr>
          </a:lstStyle>
          <a:p>
            <a:fld id="{916D982E-CC0C-4AB0-86EF-D62F2704DB30}" type="slidenum">
              <a:rPr lang="de-DE"/>
              <a:pPr/>
              <a:t>‹Nr.›</a:t>
            </a:fld>
            <a:endParaRPr lang="de-DE"/>
          </a:p>
        </p:txBody>
      </p:sp>
    </p:spTree>
    <p:extLst>
      <p:ext uri="{BB962C8B-B14F-4D97-AF65-F5344CB8AC3E}">
        <p14:creationId xmlns:p14="http://schemas.microsoft.com/office/powerpoint/2010/main" xmlns="" val="185609578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Inhaltsplatzhalter 2"/>
          <p:cNvSpPr>
            <a:spLocks noGrp="1"/>
          </p:cNvSpPr>
          <p:nvPr>
            <p:ph sz="half" idx="1"/>
          </p:nvPr>
        </p:nvSpPr>
        <p:spPr>
          <a:xfrm>
            <a:off x="685800" y="1981200"/>
            <a:ext cx="3810000" cy="4114800"/>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Inhaltsplatzhalter 3"/>
          <p:cNvSpPr>
            <a:spLocks noGrp="1"/>
          </p:cNvSpPr>
          <p:nvPr>
            <p:ph sz="half" idx="2"/>
          </p:nvPr>
        </p:nvSpPr>
        <p:spPr>
          <a:xfrm>
            <a:off x="4648200" y="1981200"/>
            <a:ext cx="3810000" cy="4114800"/>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Datumsplatzhalter 4"/>
          <p:cNvSpPr>
            <a:spLocks noGrp="1"/>
          </p:cNvSpPr>
          <p:nvPr>
            <p:ph type="dt" sz="half" idx="10"/>
          </p:nvPr>
        </p:nvSpPr>
        <p:spPr/>
        <p:txBody>
          <a:bodyPr/>
          <a:lstStyle>
            <a:lvl1pPr>
              <a:defRPr/>
            </a:lvl1pPr>
          </a:lstStyle>
          <a:p>
            <a:endParaRPr lang="de-DE"/>
          </a:p>
        </p:txBody>
      </p:sp>
      <p:sp>
        <p:nvSpPr>
          <p:cNvPr id="6" name="Fußzeilenplatzhalter 5"/>
          <p:cNvSpPr>
            <a:spLocks noGrp="1"/>
          </p:cNvSpPr>
          <p:nvPr>
            <p:ph type="ftr" sz="quarter" idx="11"/>
          </p:nvPr>
        </p:nvSpPr>
        <p:spPr/>
        <p:txBody>
          <a:bodyPr/>
          <a:lstStyle>
            <a:lvl1pPr>
              <a:defRPr/>
            </a:lvl1pPr>
          </a:lstStyle>
          <a:p>
            <a:endParaRPr lang="de-DE"/>
          </a:p>
        </p:txBody>
      </p:sp>
      <p:sp>
        <p:nvSpPr>
          <p:cNvPr id="7" name="Foliennummernplatzhalter 6"/>
          <p:cNvSpPr>
            <a:spLocks noGrp="1"/>
          </p:cNvSpPr>
          <p:nvPr>
            <p:ph type="sldNum" sz="quarter" idx="12"/>
          </p:nvPr>
        </p:nvSpPr>
        <p:spPr/>
        <p:txBody>
          <a:bodyPr/>
          <a:lstStyle>
            <a:lvl1pPr>
              <a:defRPr/>
            </a:lvl1pPr>
          </a:lstStyle>
          <a:p>
            <a:fld id="{730C6602-AEC8-4514-92F8-A549B7AD110E}" type="slidenum">
              <a:rPr lang="de-DE"/>
              <a:pPr/>
              <a:t>‹Nr.›</a:t>
            </a:fld>
            <a:endParaRPr lang="de-DE"/>
          </a:p>
        </p:txBody>
      </p:sp>
    </p:spTree>
    <p:extLst>
      <p:ext uri="{BB962C8B-B14F-4D97-AF65-F5344CB8AC3E}">
        <p14:creationId xmlns:p14="http://schemas.microsoft.com/office/powerpoint/2010/main" xmlns="" val="871055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630238" y="365125"/>
            <a:ext cx="7886700" cy="1325563"/>
          </a:xfrm>
        </p:spPr>
        <p:txBody>
          <a:bodyPr/>
          <a:lstStyle/>
          <a:p>
            <a:r>
              <a:rPr lang="de-DE" smtClean="0"/>
              <a:t>Titelmasterformat durch Klicken bearbeiten</a:t>
            </a:r>
            <a:endParaRPr lang="de-AT"/>
          </a:p>
        </p:txBody>
      </p:sp>
      <p:sp>
        <p:nvSpPr>
          <p:cNvPr id="3" name="Textplatzhalt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630238" y="2505075"/>
            <a:ext cx="3868737" cy="3684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Textplatzhalt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29150" y="2505075"/>
            <a:ext cx="3887788" cy="3684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7" name="Datumsplatzhalter 6"/>
          <p:cNvSpPr>
            <a:spLocks noGrp="1"/>
          </p:cNvSpPr>
          <p:nvPr>
            <p:ph type="dt" sz="half" idx="10"/>
          </p:nvPr>
        </p:nvSpPr>
        <p:spPr/>
        <p:txBody>
          <a:bodyPr/>
          <a:lstStyle>
            <a:lvl1pPr>
              <a:defRPr/>
            </a:lvl1pPr>
          </a:lstStyle>
          <a:p>
            <a:endParaRPr lang="de-DE"/>
          </a:p>
        </p:txBody>
      </p:sp>
      <p:sp>
        <p:nvSpPr>
          <p:cNvPr id="8" name="Fußzeilenplatzhalter 7"/>
          <p:cNvSpPr>
            <a:spLocks noGrp="1"/>
          </p:cNvSpPr>
          <p:nvPr>
            <p:ph type="ftr" sz="quarter" idx="11"/>
          </p:nvPr>
        </p:nvSpPr>
        <p:spPr/>
        <p:txBody>
          <a:bodyPr/>
          <a:lstStyle>
            <a:lvl1pPr>
              <a:defRPr/>
            </a:lvl1pPr>
          </a:lstStyle>
          <a:p>
            <a:endParaRPr lang="de-DE"/>
          </a:p>
        </p:txBody>
      </p:sp>
      <p:sp>
        <p:nvSpPr>
          <p:cNvPr id="9" name="Foliennummernplatzhalter 8"/>
          <p:cNvSpPr>
            <a:spLocks noGrp="1"/>
          </p:cNvSpPr>
          <p:nvPr>
            <p:ph type="sldNum" sz="quarter" idx="12"/>
          </p:nvPr>
        </p:nvSpPr>
        <p:spPr/>
        <p:txBody>
          <a:bodyPr/>
          <a:lstStyle>
            <a:lvl1pPr>
              <a:defRPr/>
            </a:lvl1pPr>
          </a:lstStyle>
          <a:p>
            <a:fld id="{9100A987-4A83-4AB7-86E1-EB2DB556C89D}" type="slidenum">
              <a:rPr lang="de-DE"/>
              <a:pPr/>
              <a:t>‹Nr.›</a:t>
            </a:fld>
            <a:endParaRPr lang="de-DE"/>
          </a:p>
        </p:txBody>
      </p:sp>
    </p:spTree>
    <p:extLst>
      <p:ext uri="{BB962C8B-B14F-4D97-AF65-F5344CB8AC3E}">
        <p14:creationId xmlns:p14="http://schemas.microsoft.com/office/powerpoint/2010/main" xmlns="" val="1503151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Datumsplatzhalter 2"/>
          <p:cNvSpPr>
            <a:spLocks noGrp="1"/>
          </p:cNvSpPr>
          <p:nvPr>
            <p:ph type="dt" sz="half" idx="10"/>
          </p:nvPr>
        </p:nvSpPr>
        <p:spPr/>
        <p:txBody>
          <a:bodyPr/>
          <a:lstStyle>
            <a:lvl1pPr>
              <a:defRPr/>
            </a:lvl1pPr>
          </a:lstStyle>
          <a:p>
            <a:endParaRPr lang="de-DE"/>
          </a:p>
        </p:txBody>
      </p:sp>
      <p:sp>
        <p:nvSpPr>
          <p:cNvPr id="4" name="Fußzeilenplatzhalter 3"/>
          <p:cNvSpPr>
            <a:spLocks noGrp="1"/>
          </p:cNvSpPr>
          <p:nvPr>
            <p:ph type="ftr" sz="quarter" idx="11"/>
          </p:nvPr>
        </p:nvSpPr>
        <p:spPr/>
        <p:txBody>
          <a:bodyPr/>
          <a:lstStyle>
            <a:lvl1pPr>
              <a:defRPr/>
            </a:lvl1pPr>
          </a:lstStyle>
          <a:p>
            <a:endParaRPr lang="de-DE"/>
          </a:p>
        </p:txBody>
      </p:sp>
      <p:sp>
        <p:nvSpPr>
          <p:cNvPr id="5" name="Foliennummernplatzhalter 4"/>
          <p:cNvSpPr>
            <a:spLocks noGrp="1"/>
          </p:cNvSpPr>
          <p:nvPr>
            <p:ph type="sldNum" sz="quarter" idx="12"/>
          </p:nvPr>
        </p:nvSpPr>
        <p:spPr/>
        <p:txBody>
          <a:bodyPr/>
          <a:lstStyle>
            <a:lvl1pPr>
              <a:defRPr/>
            </a:lvl1pPr>
          </a:lstStyle>
          <a:p>
            <a:fld id="{18537142-24A7-4451-9618-CA2B32F7686B}" type="slidenum">
              <a:rPr lang="de-DE"/>
              <a:pPr/>
              <a:t>‹Nr.›</a:t>
            </a:fld>
            <a:endParaRPr lang="de-DE"/>
          </a:p>
        </p:txBody>
      </p:sp>
    </p:spTree>
    <p:extLst>
      <p:ext uri="{BB962C8B-B14F-4D97-AF65-F5344CB8AC3E}">
        <p14:creationId xmlns:p14="http://schemas.microsoft.com/office/powerpoint/2010/main" xmlns="" val="1791633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lvl1pPr>
              <a:defRPr/>
            </a:lvl1pPr>
          </a:lstStyle>
          <a:p>
            <a:endParaRPr lang="de-DE"/>
          </a:p>
        </p:txBody>
      </p:sp>
      <p:sp>
        <p:nvSpPr>
          <p:cNvPr id="3" name="Fußzeilenplatzhalter 2"/>
          <p:cNvSpPr>
            <a:spLocks noGrp="1"/>
          </p:cNvSpPr>
          <p:nvPr>
            <p:ph type="ftr" sz="quarter" idx="11"/>
          </p:nvPr>
        </p:nvSpPr>
        <p:spPr/>
        <p:txBody>
          <a:bodyPr/>
          <a:lstStyle>
            <a:lvl1pPr>
              <a:defRPr/>
            </a:lvl1pPr>
          </a:lstStyle>
          <a:p>
            <a:endParaRPr lang="de-DE"/>
          </a:p>
        </p:txBody>
      </p:sp>
      <p:sp>
        <p:nvSpPr>
          <p:cNvPr id="4" name="Foliennummernplatzhalter 3"/>
          <p:cNvSpPr>
            <a:spLocks noGrp="1"/>
          </p:cNvSpPr>
          <p:nvPr>
            <p:ph type="sldNum" sz="quarter" idx="12"/>
          </p:nvPr>
        </p:nvSpPr>
        <p:spPr/>
        <p:txBody>
          <a:bodyPr/>
          <a:lstStyle>
            <a:lvl1pPr>
              <a:defRPr/>
            </a:lvl1pPr>
          </a:lstStyle>
          <a:p>
            <a:fld id="{BAE836A8-3212-4708-9F1A-0C7F0ACEEEE5}" type="slidenum">
              <a:rPr lang="de-DE"/>
              <a:pPr/>
              <a:t>‹Nr.›</a:t>
            </a:fld>
            <a:endParaRPr lang="de-DE"/>
          </a:p>
        </p:txBody>
      </p:sp>
    </p:spTree>
    <p:extLst>
      <p:ext uri="{BB962C8B-B14F-4D97-AF65-F5344CB8AC3E}">
        <p14:creationId xmlns:p14="http://schemas.microsoft.com/office/powerpoint/2010/main" xmlns="" val="1335758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30238" y="457200"/>
            <a:ext cx="2949575" cy="1600200"/>
          </a:xfrm>
        </p:spPr>
        <p:txBody>
          <a:bodyPr anchor="b"/>
          <a:lstStyle>
            <a:lvl1pPr>
              <a:defRPr sz="3200"/>
            </a:lvl1pPr>
          </a:lstStyle>
          <a:p>
            <a:r>
              <a:rPr lang="de-DE" smtClean="0"/>
              <a:t>Titelmasterformat durch Klicken bearbeiten</a:t>
            </a:r>
            <a:endParaRPr lang="de-AT"/>
          </a:p>
        </p:txBody>
      </p:sp>
      <p:sp>
        <p:nvSpPr>
          <p:cNvPr id="3" name="Inhaltsplatzhalt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Textplatzhalt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Textmasterformat bearbeiten</a:t>
            </a:r>
          </a:p>
        </p:txBody>
      </p:sp>
      <p:sp>
        <p:nvSpPr>
          <p:cNvPr id="5" name="Datumsplatzhalter 4"/>
          <p:cNvSpPr>
            <a:spLocks noGrp="1"/>
          </p:cNvSpPr>
          <p:nvPr>
            <p:ph type="dt" sz="half" idx="10"/>
          </p:nvPr>
        </p:nvSpPr>
        <p:spPr/>
        <p:txBody>
          <a:bodyPr/>
          <a:lstStyle>
            <a:lvl1pPr>
              <a:defRPr/>
            </a:lvl1pPr>
          </a:lstStyle>
          <a:p>
            <a:endParaRPr lang="de-DE"/>
          </a:p>
        </p:txBody>
      </p:sp>
      <p:sp>
        <p:nvSpPr>
          <p:cNvPr id="6" name="Fußzeilenplatzhalter 5"/>
          <p:cNvSpPr>
            <a:spLocks noGrp="1"/>
          </p:cNvSpPr>
          <p:nvPr>
            <p:ph type="ftr" sz="quarter" idx="11"/>
          </p:nvPr>
        </p:nvSpPr>
        <p:spPr/>
        <p:txBody>
          <a:bodyPr/>
          <a:lstStyle>
            <a:lvl1pPr>
              <a:defRPr/>
            </a:lvl1pPr>
          </a:lstStyle>
          <a:p>
            <a:endParaRPr lang="de-DE"/>
          </a:p>
        </p:txBody>
      </p:sp>
      <p:sp>
        <p:nvSpPr>
          <p:cNvPr id="7" name="Foliennummernplatzhalter 6"/>
          <p:cNvSpPr>
            <a:spLocks noGrp="1"/>
          </p:cNvSpPr>
          <p:nvPr>
            <p:ph type="sldNum" sz="quarter" idx="12"/>
          </p:nvPr>
        </p:nvSpPr>
        <p:spPr/>
        <p:txBody>
          <a:bodyPr/>
          <a:lstStyle>
            <a:lvl1pPr>
              <a:defRPr/>
            </a:lvl1pPr>
          </a:lstStyle>
          <a:p>
            <a:fld id="{56F8584B-6156-47FC-8D51-2B3F5B10C3B7}" type="slidenum">
              <a:rPr lang="de-DE"/>
              <a:pPr/>
              <a:t>‹Nr.›</a:t>
            </a:fld>
            <a:endParaRPr lang="de-DE"/>
          </a:p>
        </p:txBody>
      </p:sp>
    </p:spTree>
    <p:extLst>
      <p:ext uri="{BB962C8B-B14F-4D97-AF65-F5344CB8AC3E}">
        <p14:creationId xmlns:p14="http://schemas.microsoft.com/office/powerpoint/2010/main" xmlns="" val="753759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30238" y="457200"/>
            <a:ext cx="2949575" cy="1600200"/>
          </a:xfrm>
        </p:spPr>
        <p:txBody>
          <a:bodyPr anchor="b"/>
          <a:lstStyle>
            <a:lvl1pPr>
              <a:defRPr sz="3200"/>
            </a:lvl1pPr>
          </a:lstStyle>
          <a:p>
            <a:r>
              <a:rPr lang="de-DE" smtClean="0"/>
              <a:t>Titelmasterformat durch Klicken bearbeiten</a:t>
            </a:r>
            <a:endParaRPr lang="de-AT"/>
          </a:p>
        </p:txBody>
      </p:sp>
      <p:sp>
        <p:nvSpPr>
          <p:cNvPr id="3" name="Bildplatzhalt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smtClean="0"/>
              <a:t>Bild durch Klicken auf Symbol hinzufügen</a:t>
            </a:r>
            <a:endParaRPr lang="de-AT"/>
          </a:p>
        </p:txBody>
      </p:sp>
      <p:sp>
        <p:nvSpPr>
          <p:cNvPr id="4" name="Textplatzhalt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Textmasterformat bearbeiten</a:t>
            </a:r>
          </a:p>
        </p:txBody>
      </p:sp>
      <p:sp>
        <p:nvSpPr>
          <p:cNvPr id="5" name="Datumsplatzhalter 4"/>
          <p:cNvSpPr>
            <a:spLocks noGrp="1"/>
          </p:cNvSpPr>
          <p:nvPr>
            <p:ph type="dt" sz="half" idx="10"/>
          </p:nvPr>
        </p:nvSpPr>
        <p:spPr/>
        <p:txBody>
          <a:bodyPr/>
          <a:lstStyle>
            <a:lvl1pPr>
              <a:defRPr/>
            </a:lvl1pPr>
          </a:lstStyle>
          <a:p>
            <a:endParaRPr lang="de-DE"/>
          </a:p>
        </p:txBody>
      </p:sp>
      <p:sp>
        <p:nvSpPr>
          <p:cNvPr id="6" name="Fußzeilenplatzhalter 5"/>
          <p:cNvSpPr>
            <a:spLocks noGrp="1"/>
          </p:cNvSpPr>
          <p:nvPr>
            <p:ph type="ftr" sz="quarter" idx="11"/>
          </p:nvPr>
        </p:nvSpPr>
        <p:spPr/>
        <p:txBody>
          <a:bodyPr/>
          <a:lstStyle>
            <a:lvl1pPr>
              <a:defRPr/>
            </a:lvl1pPr>
          </a:lstStyle>
          <a:p>
            <a:endParaRPr lang="de-DE"/>
          </a:p>
        </p:txBody>
      </p:sp>
      <p:sp>
        <p:nvSpPr>
          <p:cNvPr id="7" name="Foliennummernplatzhalter 6"/>
          <p:cNvSpPr>
            <a:spLocks noGrp="1"/>
          </p:cNvSpPr>
          <p:nvPr>
            <p:ph type="sldNum" sz="quarter" idx="12"/>
          </p:nvPr>
        </p:nvSpPr>
        <p:spPr/>
        <p:txBody>
          <a:bodyPr/>
          <a:lstStyle>
            <a:lvl1pPr>
              <a:defRPr/>
            </a:lvl1pPr>
          </a:lstStyle>
          <a:p>
            <a:fld id="{9D27B085-CD19-48E9-AB9A-37B01ADA7269}" type="slidenum">
              <a:rPr lang="de-DE"/>
              <a:pPr/>
              <a:t>‹Nr.›</a:t>
            </a:fld>
            <a:endParaRPr lang="de-DE"/>
          </a:p>
        </p:txBody>
      </p:sp>
    </p:spTree>
    <p:extLst>
      <p:ext uri="{BB962C8B-B14F-4D97-AF65-F5344CB8AC3E}">
        <p14:creationId xmlns:p14="http://schemas.microsoft.com/office/powerpoint/2010/main" xmlns="" val="3592379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lvl1pPr>
              <a:defRPr/>
            </a:lvl1pPr>
          </a:lstStyle>
          <a:p>
            <a:endParaRPr lang="de-DE"/>
          </a:p>
        </p:txBody>
      </p:sp>
      <p:sp>
        <p:nvSpPr>
          <p:cNvPr id="5" name="Fußzeilenplatzhalter 4"/>
          <p:cNvSpPr>
            <a:spLocks noGrp="1"/>
          </p:cNvSpPr>
          <p:nvPr>
            <p:ph type="ftr" sz="quarter" idx="11"/>
          </p:nvPr>
        </p:nvSpPr>
        <p:spPr/>
        <p:txBody>
          <a:bodyPr/>
          <a:lstStyle>
            <a:lvl1pPr>
              <a:defRPr/>
            </a:lvl1pPr>
          </a:lstStyle>
          <a:p>
            <a:endParaRPr lang="de-DE"/>
          </a:p>
        </p:txBody>
      </p:sp>
      <p:sp>
        <p:nvSpPr>
          <p:cNvPr id="6" name="Foliennummernplatzhalter 5"/>
          <p:cNvSpPr>
            <a:spLocks noGrp="1"/>
          </p:cNvSpPr>
          <p:nvPr>
            <p:ph type="sldNum" sz="quarter" idx="12"/>
          </p:nvPr>
        </p:nvSpPr>
        <p:spPr/>
        <p:txBody>
          <a:bodyPr/>
          <a:lstStyle>
            <a:lvl1pPr>
              <a:defRPr/>
            </a:lvl1pPr>
          </a:lstStyle>
          <a:p>
            <a:fld id="{402BA48C-C09F-4632-8901-5E078DCE4AFB}" type="slidenum">
              <a:rPr lang="de-DE"/>
              <a:pPr/>
              <a:t>‹Nr.›</a:t>
            </a:fld>
            <a:endParaRPr lang="de-DE"/>
          </a:p>
        </p:txBody>
      </p:sp>
    </p:spTree>
    <p:extLst>
      <p:ext uri="{BB962C8B-B14F-4D97-AF65-F5344CB8AC3E}">
        <p14:creationId xmlns:p14="http://schemas.microsoft.com/office/powerpoint/2010/main" xmlns="" val="841177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343650" y="0"/>
            <a:ext cx="2114550" cy="6096000"/>
          </a:xfrm>
        </p:spPr>
        <p:txBody>
          <a:bodyPr vert="eaVert"/>
          <a:lstStyle/>
          <a:p>
            <a:r>
              <a:rPr lang="de-DE" smtClean="0"/>
              <a:t>Titelmasterformat durch Klicken bearbeiten</a:t>
            </a:r>
            <a:endParaRPr lang="de-AT"/>
          </a:p>
        </p:txBody>
      </p:sp>
      <p:sp>
        <p:nvSpPr>
          <p:cNvPr id="3" name="Vertikaler Textplatzhalter 2"/>
          <p:cNvSpPr>
            <a:spLocks noGrp="1"/>
          </p:cNvSpPr>
          <p:nvPr>
            <p:ph type="body" orient="vert" idx="1"/>
          </p:nvPr>
        </p:nvSpPr>
        <p:spPr>
          <a:xfrm>
            <a:off x="0" y="0"/>
            <a:ext cx="6191250" cy="6096000"/>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lvl1pPr>
              <a:defRPr/>
            </a:lvl1pPr>
          </a:lstStyle>
          <a:p>
            <a:endParaRPr lang="de-DE"/>
          </a:p>
        </p:txBody>
      </p:sp>
      <p:sp>
        <p:nvSpPr>
          <p:cNvPr id="5" name="Fußzeilenplatzhalter 4"/>
          <p:cNvSpPr>
            <a:spLocks noGrp="1"/>
          </p:cNvSpPr>
          <p:nvPr>
            <p:ph type="ftr" sz="quarter" idx="11"/>
          </p:nvPr>
        </p:nvSpPr>
        <p:spPr/>
        <p:txBody>
          <a:bodyPr/>
          <a:lstStyle>
            <a:lvl1pPr>
              <a:defRPr/>
            </a:lvl1pPr>
          </a:lstStyle>
          <a:p>
            <a:endParaRPr lang="de-DE"/>
          </a:p>
        </p:txBody>
      </p:sp>
      <p:sp>
        <p:nvSpPr>
          <p:cNvPr id="6" name="Foliennummernplatzhalter 5"/>
          <p:cNvSpPr>
            <a:spLocks noGrp="1"/>
          </p:cNvSpPr>
          <p:nvPr>
            <p:ph type="sldNum" sz="quarter" idx="12"/>
          </p:nvPr>
        </p:nvSpPr>
        <p:spPr/>
        <p:txBody>
          <a:bodyPr/>
          <a:lstStyle>
            <a:lvl1pPr>
              <a:defRPr/>
            </a:lvl1pPr>
          </a:lstStyle>
          <a:p>
            <a:fld id="{5324390F-8D81-4E2F-9733-0CEC53B97649}" type="slidenum">
              <a:rPr lang="de-DE"/>
              <a:pPr/>
              <a:t>‹Nr.›</a:t>
            </a:fld>
            <a:endParaRPr lang="de-DE"/>
          </a:p>
        </p:txBody>
      </p:sp>
    </p:spTree>
    <p:extLst>
      <p:ext uri="{BB962C8B-B14F-4D97-AF65-F5344CB8AC3E}">
        <p14:creationId xmlns:p14="http://schemas.microsoft.com/office/powerpoint/2010/main" xmlns="" val="440775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4" name="Rectangle 10"/>
          <p:cNvSpPr>
            <a:spLocks noChangeArrowheads="1"/>
          </p:cNvSpPr>
          <p:nvPr/>
        </p:nvSpPr>
        <p:spPr bwMode="auto">
          <a:xfrm>
            <a:off x="-228600" y="0"/>
            <a:ext cx="9372600" cy="6858000"/>
          </a:xfrm>
          <a:prstGeom prst="rect">
            <a:avLst/>
          </a:prstGeom>
          <a:gradFill rotWithShape="0">
            <a:gsLst>
              <a:gs pos="0">
                <a:schemeClr val="hlink"/>
              </a:gs>
              <a:gs pos="100000">
                <a:schemeClr val="bg1"/>
              </a:gs>
            </a:gsLst>
            <a:lin ang="5400000" scaled="1"/>
          </a:gra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de-AT"/>
          </a:p>
        </p:txBody>
      </p:sp>
      <p:pic>
        <p:nvPicPr>
          <p:cNvPr id="1033" name="Picture 9" descr="K:\Organisation\Graphik\Neu\kaoe_top_logo.jpg"/>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0" y="0"/>
            <a:ext cx="9144000" cy="1595438"/>
          </a:xfrm>
          <a:prstGeom prst="rect">
            <a:avLst/>
          </a:prstGeom>
          <a:noFill/>
          <a:extLst>
            <a:ext uri="{909E8E84-426E-40DD-AFC4-6F175D3DCCD1}">
              <a14:hiddenFill xmlns:a14="http://schemas.microsoft.com/office/drawing/2010/main" xmlns="">
                <a:solidFill>
                  <a:srgbClr val="FFFFFF"/>
                </a:solidFill>
              </a14:hiddenFill>
            </a:ext>
          </a:extLst>
        </p:spPr>
      </p:pic>
      <p:sp>
        <p:nvSpPr>
          <p:cNvPr id="1026" name="Rectangle 2"/>
          <p:cNvSpPr>
            <a:spLocks noGrp="1" noChangeArrowheads="1"/>
          </p:cNvSpPr>
          <p:nvPr>
            <p:ph type="title"/>
          </p:nvPr>
        </p:nvSpPr>
        <p:spPr bwMode="auto">
          <a:xfrm>
            <a:off x="0" y="0"/>
            <a:ext cx="8305800" cy="1219200"/>
          </a:xfrm>
          <a:prstGeom prst="rect">
            <a:avLst/>
          </a:prstGeom>
          <a:gradFill rotWithShape="0">
            <a:gsLst>
              <a:gs pos="0">
                <a:schemeClr val="hlink"/>
              </a:gs>
              <a:gs pos="100000">
                <a:srgbClr val="FFFFFF"/>
              </a:gs>
            </a:gsLst>
            <a:lin ang="5400000" scaled="1"/>
          </a:gra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de-DE" dirty="0" smtClean="0"/>
              <a:t>Klicken Sie, um das Titelformat zu bearbeiten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smtClean="0"/>
              <a:t>Klicken Sie, um die Formate des Vorlagentextes zu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de-DE"/>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de-DE"/>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fld id="{78960FC0-3D21-4CFF-A296-7144F9F91442}" type="slidenum">
              <a:rPr lang="de-DE"/>
              <a:pPr/>
              <a:t>‹Nr.›</a:t>
            </a:fld>
            <a:endParaRPr lang="de-D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rtl="0" eaLnBrk="1" fontAlgn="base" hangingPunct="1">
        <a:spcBef>
          <a:spcPct val="0"/>
        </a:spcBef>
        <a:spcAft>
          <a:spcPct val="0"/>
        </a:spcAft>
        <a:defRPr sz="4000" b="1" kern="1200">
          <a:solidFill>
            <a:srgbClr val="000070"/>
          </a:solidFill>
          <a:latin typeface="+mj-lt"/>
          <a:ea typeface="+mj-ea"/>
          <a:cs typeface="+mj-cs"/>
        </a:defRPr>
      </a:lvl1pPr>
      <a:lvl2pPr algn="ctr" rtl="0" eaLnBrk="1" fontAlgn="base" hangingPunct="1">
        <a:spcBef>
          <a:spcPct val="0"/>
        </a:spcBef>
        <a:spcAft>
          <a:spcPct val="0"/>
        </a:spcAft>
        <a:defRPr sz="4000" b="1">
          <a:solidFill>
            <a:srgbClr val="000070"/>
          </a:solidFill>
          <a:latin typeface="Arial" panose="020B0604020202020204" pitchFamily="34" charset="0"/>
        </a:defRPr>
      </a:lvl2pPr>
      <a:lvl3pPr algn="ctr" rtl="0" eaLnBrk="1" fontAlgn="base" hangingPunct="1">
        <a:spcBef>
          <a:spcPct val="0"/>
        </a:spcBef>
        <a:spcAft>
          <a:spcPct val="0"/>
        </a:spcAft>
        <a:defRPr sz="4000" b="1">
          <a:solidFill>
            <a:srgbClr val="000070"/>
          </a:solidFill>
          <a:latin typeface="Arial" panose="020B0604020202020204" pitchFamily="34" charset="0"/>
        </a:defRPr>
      </a:lvl3pPr>
      <a:lvl4pPr algn="ctr" rtl="0" eaLnBrk="1" fontAlgn="base" hangingPunct="1">
        <a:spcBef>
          <a:spcPct val="0"/>
        </a:spcBef>
        <a:spcAft>
          <a:spcPct val="0"/>
        </a:spcAft>
        <a:defRPr sz="4000" b="1">
          <a:solidFill>
            <a:srgbClr val="000070"/>
          </a:solidFill>
          <a:latin typeface="Arial" panose="020B0604020202020204" pitchFamily="34" charset="0"/>
        </a:defRPr>
      </a:lvl4pPr>
      <a:lvl5pPr algn="ctr" rtl="0" eaLnBrk="1" fontAlgn="base" hangingPunct="1">
        <a:spcBef>
          <a:spcPct val="0"/>
        </a:spcBef>
        <a:spcAft>
          <a:spcPct val="0"/>
        </a:spcAft>
        <a:defRPr sz="4000" b="1">
          <a:solidFill>
            <a:srgbClr val="000070"/>
          </a:solidFill>
          <a:latin typeface="Arial" panose="020B0604020202020204" pitchFamily="34" charset="0"/>
        </a:defRPr>
      </a:lvl5pPr>
      <a:lvl6pPr marL="457200" algn="ctr" rtl="0" eaLnBrk="1" fontAlgn="base" hangingPunct="1">
        <a:spcBef>
          <a:spcPct val="0"/>
        </a:spcBef>
        <a:spcAft>
          <a:spcPct val="0"/>
        </a:spcAft>
        <a:defRPr sz="4000" b="1">
          <a:solidFill>
            <a:srgbClr val="000070"/>
          </a:solidFill>
          <a:latin typeface="Arial" panose="020B0604020202020204" pitchFamily="34" charset="0"/>
        </a:defRPr>
      </a:lvl6pPr>
      <a:lvl7pPr marL="914400" algn="ctr" rtl="0" eaLnBrk="1" fontAlgn="base" hangingPunct="1">
        <a:spcBef>
          <a:spcPct val="0"/>
        </a:spcBef>
        <a:spcAft>
          <a:spcPct val="0"/>
        </a:spcAft>
        <a:defRPr sz="4000" b="1">
          <a:solidFill>
            <a:srgbClr val="000070"/>
          </a:solidFill>
          <a:latin typeface="Arial" panose="020B0604020202020204" pitchFamily="34" charset="0"/>
        </a:defRPr>
      </a:lvl7pPr>
      <a:lvl8pPr marL="1371600" algn="ctr" rtl="0" eaLnBrk="1" fontAlgn="base" hangingPunct="1">
        <a:spcBef>
          <a:spcPct val="0"/>
        </a:spcBef>
        <a:spcAft>
          <a:spcPct val="0"/>
        </a:spcAft>
        <a:defRPr sz="4000" b="1">
          <a:solidFill>
            <a:srgbClr val="000070"/>
          </a:solidFill>
          <a:latin typeface="Arial" panose="020B0604020202020204" pitchFamily="34" charset="0"/>
        </a:defRPr>
      </a:lvl8pPr>
      <a:lvl9pPr marL="1828800" algn="ctr" rtl="0" eaLnBrk="1" fontAlgn="base" hangingPunct="1">
        <a:spcBef>
          <a:spcPct val="0"/>
        </a:spcBef>
        <a:spcAft>
          <a:spcPct val="0"/>
        </a:spcAft>
        <a:defRPr sz="4000" b="1">
          <a:solidFill>
            <a:srgbClr val="000070"/>
          </a:solidFill>
          <a:latin typeface="Arial" panose="020B0604020202020204" pitchFamily="34" charset="0"/>
        </a:defRPr>
      </a:lvl9pPr>
    </p:titleStyle>
    <p:bodyStyle>
      <a:lvl1pPr marL="342900" indent="-342900" algn="l" rtl="0" eaLnBrk="1" fontAlgn="base" hangingPunct="1">
        <a:spcBef>
          <a:spcPct val="20000"/>
        </a:spcBef>
        <a:spcAft>
          <a:spcPct val="0"/>
        </a:spcAft>
        <a:buClr>
          <a:srgbClr val="000099"/>
        </a:buClr>
        <a:buFont typeface="Webdings" panose="05030102010509060703" pitchFamily="18" charset="2"/>
        <a:buChar char="4"/>
        <a:defRPr sz="2400" b="1" kern="1200">
          <a:solidFill>
            <a:schemeClr val="tx1"/>
          </a:solidFill>
          <a:latin typeface="+mn-lt"/>
          <a:ea typeface="+mn-ea"/>
          <a:cs typeface="+mn-cs"/>
        </a:defRPr>
      </a:lvl1pPr>
      <a:lvl2pPr marL="742950" indent="-285750" algn="l" rtl="0" eaLnBrk="1" fontAlgn="base" hangingPunct="1">
        <a:spcBef>
          <a:spcPct val="20000"/>
        </a:spcBef>
        <a:spcAft>
          <a:spcPct val="0"/>
        </a:spcAft>
        <a:buClr>
          <a:srgbClr val="000099"/>
        </a:buClr>
        <a:buFont typeface="Webdings" panose="05030102010509060703" pitchFamily="18" charset="2"/>
        <a:buChar char="8"/>
        <a:defRPr sz="20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16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noChangeArrowheads="1"/>
          </p:cNvSpPr>
          <p:nvPr>
            <p:ph type="subTitle" idx="1"/>
          </p:nvPr>
        </p:nvSpPr>
        <p:spPr>
          <a:xfrm>
            <a:off x="1371600" y="4475747"/>
            <a:ext cx="6400800" cy="2021305"/>
          </a:xfrm>
        </p:spPr>
        <p:txBody>
          <a:bodyPr/>
          <a:lstStyle/>
          <a:p>
            <a:r>
              <a:rPr lang="de-DE" sz="2800" dirty="0" smtClean="0"/>
              <a:t>Ergebnisse der</a:t>
            </a:r>
          </a:p>
          <a:p>
            <a:r>
              <a:rPr lang="de-DE" sz="3600" dirty="0" smtClean="0"/>
              <a:t>Online-Umfrage 2013</a:t>
            </a:r>
          </a:p>
          <a:p>
            <a:r>
              <a:rPr lang="de-DE" dirty="0" smtClean="0"/>
              <a:t>des Zukunftsforums der </a:t>
            </a:r>
            <a:br>
              <a:rPr lang="de-DE" dirty="0" smtClean="0"/>
            </a:br>
            <a:r>
              <a:rPr lang="de-DE" dirty="0" smtClean="0"/>
              <a:t>Katholischen Kirche in Österreich</a:t>
            </a:r>
            <a:endParaRPr lang="de-DE" dirty="0"/>
          </a:p>
        </p:txBody>
      </p:sp>
      <p:pic>
        <p:nvPicPr>
          <p:cNvPr id="3" name="Grafik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05344" y="1856508"/>
            <a:ext cx="6400801" cy="22479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 y="0"/>
            <a:ext cx="7346372" cy="1219200"/>
          </a:xfrm>
        </p:spPr>
        <p:txBody>
          <a:bodyPr/>
          <a:lstStyle/>
          <a:p>
            <a:r>
              <a:rPr lang="de-AT" dirty="0" smtClean="0"/>
              <a:t>Steckbrief der Studie</a:t>
            </a:r>
            <a:endParaRPr lang="de-AT" dirty="0"/>
          </a:p>
        </p:txBody>
      </p:sp>
      <p:sp>
        <p:nvSpPr>
          <p:cNvPr id="3" name="Inhaltsplatzhalter 2"/>
          <p:cNvSpPr>
            <a:spLocks noGrp="1"/>
          </p:cNvSpPr>
          <p:nvPr>
            <p:ph idx="1"/>
          </p:nvPr>
        </p:nvSpPr>
        <p:spPr/>
        <p:txBody>
          <a:bodyPr/>
          <a:lstStyle/>
          <a:p>
            <a:r>
              <a:rPr lang="de-AT" dirty="0" smtClean="0"/>
              <a:t>Zwei Wellen</a:t>
            </a:r>
          </a:p>
          <a:p>
            <a:pPr lvl="1"/>
            <a:r>
              <a:rPr lang="de-AT" b="1" dirty="0"/>
              <a:t>Erste Welle - nur offene Fragen</a:t>
            </a:r>
          </a:p>
          <a:p>
            <a:pPr lvl="2"/>
            <a:r>
              <a:rPr lang="de-AT" dirty="0"/>
              <a:t>4 Themenfelder: offen zur Diskussion</a:t>
            </a:r>
          </a:p>
          <a:p>
            <a:pPr lvl="2">
              <a:buFont typeface="Arial" panose="020B0604020202020204" pitchFamily="34" charset="0"/>
              <a:buChar char="•"/>
            </a:pPr>
            <a:r>
              <a:rPr lang="de-AT" dirty="0" smtClean="0"/>
              <a:t>1.255 Besucher | 344 verwertbar (27 %)</a:t>
            </a:r>
          </a:p>
          <a:p>
            <a:pPr lvl="2">
              <a:buFont typeface="Arial" panose="020B0604020202020204" pitchFamily="34" charset="0"/>
              <a:buChar char="•"/>
            </a:pPr>
            <a:r>
              <a:rPr lang="de-AT" dirty="0" smtClean="0"/>
              <a:t>Beteiligung: vor allem Akademiker</a:t>
            </a:r>
            <a:br>
              <a:rPr lang="de-AT" dirty="0" smtClean="0"/>
            </a:br>
            <a:endParaRPr lang="de-AT" dirty="0" smtClean="0"/>
          </a:p>
          <a:p>
            <a:pPr lvl="1"/>
            <a:r>
              <a:rPr lang="de-AT" b="1" dirty="0" smtClean="0"/>
              <a:t>Zweite Welle – mit Vatikanischen Fragen</a:t>
            </a:r>
          </a:p>
          <a:p>
            <a:pPr lvl="2"/>
            <a:r>
              <a:rPr lang="de-AT" dirty="0" smtClean="0"/>
              <a:t>„familiale“ Themenfelder wurden ausgebaut</a:t>
            </a:r>
          </a:p>
          <a:p>
            <a:pPr lvl="2"/>
            <a:r>
              <a:rPr lang="de-AT" dirty="0" smtClean="0"/>
              <a:t>7 offene Fragen, 67 geschlossene Fragen</a:t>
            </a:r>
          </a:p>
          <a:p>
            <a:pPr lvl="2"/>
            <a:r>
              <a:rPr lang="de-AT" dirty="0" smtClean="0"/>
              <a:t>6.180 Besucher | 4.265 verwertbar  (69 %)</a:t>
            </a:r>
          </a:p>
          <a:p>
            <a:pPr lvl="2"/>
            <a:r>
              <a:rPr lang="de-AT" dirty="0" smtClean="0"/>
              <a:t>Beteiligung: etwa gleich viele Männer und Frauen,</a:t>
            </a:r>
            <a:br>
              <a:rPr lang="de-AT" dirty="0" smtClean="0"/>
            </a:br>
            <a:r>
              <a:rPr lang="de-AT" dirty="0" smtClean="0"/>
              <a:t>Streuung der Altersgruppen „normal“</a:t>
            </a:r>
          </a:p>
          <a:p>
            <a:pPr marL="914400" lvl="2" indent="0">
              <a:buNone/>
            </a:pPr>
            <a:endParaRPr lang="de-AT" dirty="0" smtClean="0"/>
          </a:p>
          <a:p>
            <a:pPr lvl="2"/>
            <a:endParaRPr lang="de-AT" dirty="0" smtClean="0"/>
          </a:p>
          <a:p>
            <a:pPr lvl="1"/>
            <a:endParaRPr lang="de-AT" dirty="0" smtClean="0"/>
          </a:p>
          <a:p>
            <a:pPr lvl="1"/>
            <a:endParaRPr lang="de-AT" dirty="0"/>
          </a:p>
        </p:txBody>
      </p:sp>
    </p:spTree>
    <p:extLst>
      <p:ext uri="{BB962C8B-B14F-4D97-AF65-F5344CB8AC3E}">
        <p14:creationId xmlns:p14="http://schemas.microsoft.com/office/powerpoint/2010/main" xmlns="" val="3530450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420627"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415636" y="1981200"/>
            <a:ext cx="8375073" cy="4114800"/>
          </a:xfrm>
        </p:spPr>
        <p:txBody>
          <a:bodyPr/>
          <a:lstStyle/>
          <a:p>
            <a:r>
              <a:rPr lang="de-AT" dirty="0" smtClean="0"/>
              <a:t>1.1 Ehebilder </a:t>
            </a:r>
          </a:p>
          <a:p>
            <a:pPr lvl="1"/>
            <a:r>
              <a:rPr lang="de-AT" b="1" dirty="0" smtClean="0"/>
              <a:t>Das personal-säkulare Ehebild</a:t>
            </a:r>
          </a:p>
          <a:p>
            <a:pPr lvl="2"/>
            <a:r>
              <a:rPr lang="de-AT" dirty="0" smtClean="0"/>
              <a:t>Ehe/Partnerschaft dient dem persönlichen Wohl der liebenden Partner</a:t>
            </a:r>
          </a:p>
          <a:p>
            <a:pPr lvl="2"/>
            <a:r>
              <a:rPr lang="de-AT" dirty="0" smtClean="0"/>
              <a:t>nicht in der religiösen Welt verankert</a:t>
            </a:r>
          </a:p>
          <a:p>
            <a:pPr lvl="2"/>
            <a:r>
              <a:rPr lang="de-AT" dirty="0" smtClean="0"/>
              <a:t>die Lehre der Kirche von Unauflöslichkeit der Ehe scheint veraltet</a:t>
            </a:r>
          </a:p>
          <a:p>
            <a:pPr lvl="2"/>
            <a:r>
              <a:rPr lang="de-AT" dirty="0" smtClean="0"/>
              <a:t>Trennung ist kein Scheitern, sondern Befreiung </a:t>
            </a:r>
          </a:p>
          <a:p>
            <a:pPr lvl="2"/>
            <a:r>
              <a:rPr lang="de-AT" dirty="0"/>
              <a:t>besser Trennung (</a:t>
            </a:r>
            <a:r>
              <a:rPr lang="de-AT" dirty="0" smtClean="0"/>
              <a:t>95% Zustimmung)</a:t>
            </a:r>
          </a:p>
          <a:p>
            <a:pPr lvl="2"/>
            <a:r>
              <a:rPr lang="de-AT" dirty="0" smtClean="0"/>
              <a:t>der Glaube hilft über Ehekrisen hinweg (22% Zustimmung)</a:t>
            </a:r>
            <a:endParaRPr lang="de-AT" dirty="0"/>
          </a:p>
          <a:p>
            <a:pPr marL="914400" lvl="2" indent="0">
              <a:buNone/>
            </a:pPr>
            <a:endParaRPr lang="de-AT" dirty="0" smtClean="0"/>
          </a:p>
          <a:p>
            <a:pPr marL="514350" lvl="1" indent="0">
              <a:buNone/>
            </a:pPr>
            <a:r>
              <a:rPr lang="de-AT" dirty="0" smtClean="0"/>
              <a:t>Menschen, die Kirche und Glauben eher fern </a:t>
            </a:r>
            <a:r>
              <a:rPr lang="de-AT" dirty="0" smtClean="0"/>
              <a:t>stehen</a:t>
            </a:r>
            <a:endParaRPr lang="de-AT" dirty="0" smtClean="0"/>
          </a:p>
        </p:txBody>
      </p:sp>
    </p:spTree>
    <p:extLst>
      <p:ext uri="{BB962C8B-B14F-4D97-AF65-F5344CB8AC3E}">
        <p14:creationId xmlns:p14="http://schemas.microsoft.com/office/powerpoint/2010/main" xmlns="" val="10607540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420627"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457200" y="1981200"/>
            <a:ext cx="8001000" cy="4114800"/>
          </a:xfrm>
        </p:spPr>
        <p:txBody>
          <a:bodyPr/>
          <a:lstStyle/>
          <a:p>
            <a:r>
              <a:rPr lang="de-AT" dirty="0" smtClean="0"/>
              <a:t>1.1 Ehebilder</a:t>
            </a:r>
          </a:p>
          <a:p>
            <a:pPr lvl="1"/>
            <a:r>
              <a:rPr lang="de-AT" b="1" dirty="0" smtClean="0"/>
              <a:t>Das religiös-institutionelle Ehebild</a:t>
            </a:r>
          </a:p>
          <a:p>
            <a:pPr lvl="2"/>
            <a:r>
              <a:rPr lang="de-AT" dirty="0" smtClean="0"/>
              <a:t>in der Welt des Glaubens verankert</a:t>
            </a:r>
          </a:p>
          <a:p>
            <a:pPr lvl="2"/>
            <a:r>
              <a:rPr lang="de-AT" dirty="0" smtClean="0"/>
              <a:t>Eheleute durch Gott verbunden</a:t>
            </a:r>
          </a:p>
          <a:p>
            <a:pPr lvl="2"/>
            <a:r>
              <a:rPr lang="de-AT" dirty="0" smtClean="0"/>
              <a:t>81 % sehen </a:t>
            </a:r>
            <a:r>
              <a:rPr lang="de-AT" dirty="0"/>
              <a:t>im Glauben eine Hilfe bei Ehekrisen</a:t>
            </a:r>
          </a:p>
          <a:p>
            <a:pPr lvl="2"/>
            <a:r>
              <a:rPr lang="de-AT" dirty="0" smtClean="0"/>
              <a:t>87 </a:t>
            </a:r>
            <a:r>
              <a:rPr lang="de-AT" dirty="0"/>
              <a:t>% stehen dazu: „bis der Tod uns </a:t>
            </a:r>
            <a:r>
              <a:rPr lang="de-AT" dirty="0" smtClean="0"/>
              <a:t>scheidet“</a:t>
            </a:r>
          </a:p>
          <a:p>
            <a:pPr lvl="2"/>
            <a:r>
              <a:rPr lang="de-AT" dirty="0"/>
              <a:t>wollen in Frieden miteinander alt werden</a:t>
            </a:r>
          </a:p>
          <a:p>
            <a:pPr lvl="2"/>
            <a:r>
              <a:rPr lang="de-AT" dirty="0" smtClean="0"/>
              <a:t>Ehe endet nicht, wenn sich Partner verschieden entwickeln</a:t>
            </a:r>
          </a:p>
          <a:p>
            <a:pPr lvl="2"/>
            <a:endParaRPr lang="de-AT" dirty="0"/>
          </a:p>
          <a:p>
            <a:pPr marL="514350" lvl="1" indent="0">
              <a:buNone/>
            </a:pPr>
            <a:r>
              <a:rPr lang="de-AT" dirty="0" smtClean="0"/>
              <a:t>Menschen, die im Glauben tief verankert sind und ein eher traditionelles Kirchenbild </a:t>
            </a:r>
            <a:r>
              <a:rPr lang="de-AT" dirty="0" smtClean="0"/>
              <a:t>haben</a:t>
            </a:r>
            <a:endParaRPr lang="de-AT" dirty="0" smtClean="0"/>
          </a:p>
          <a:p>
            <a:pPr lvl="2"/>
            <a:endParaRPr lang="de-AT" dirty="0" smtClean="0"/>
          </a:p>
          <a:p>
            <a:pPr lvl="2"/>
            <a:endParaRPr lang="de-AT" dirty="0" smtClean="0"/>
          </a:p>
        </p:txBody>
      </p:sp>
    </p:spTree>
    <p:extLst>
      <p:ext uri="{BB962C8B-B14F-4D97-AF65-F5344CB8AC3E}">
        <p14:creationId xmlns:p14="http://schemas.microsoft.com/office/powerpoint/2010/main" xmlns="" val="19860824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420627"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415635" y="1596736"/>
            <a:ext cx="8281556" cy="4367645"/>
          </a:xfrm>
        </p:spPr>
        <p:txBody>
          <a:bodyPr/>
          <a:lstStyle/>
          <a:p>
            <a:r>
              <a:rPr lang="de-AT" dirty="0" smtClean="0"/>
              <a:t>1.1 Ehebilder</a:t>
            </a:r>
          </a:p>
          <a:p>
            <a:pPr lvl="1"/>
            <a:r>
              <a:rPr lang="de-AT" b="1" dirty="0" smtClean="0"/>
              <a:t>Das personal-religiöse Ehebild</a:t>
            </a:r>
          </a:p>
          <a:p>
            <a:pPr lvl="2"/>
            <a:r>
              <a:rPr lang="de-AT" dirty="0" smtClean="0"/>
              <a:t>in Glaubenswelt verankert, aber die religiösen Wurzeln nicht so tief</a:t>
            </a:r>
          </a:p>
          <a:p>
            <a:pPr lvl="2"/>
            <a:r>
              <a:rPr lang="de-AT" dirty="0" smtClean="0"/>
              <a:t>nur für 52% gilt: „Was Gott verbunden hat, soll der Mensch nicht trennen.“</a:t>
            </a:r>
          </a:p>
          <a:p>
            <a:pPr lvl="2"/>
            <a:r>
              <a:rPr lang="de-AT" dirty="0"/>
              <a:t>67% meinen: Glaube kann über Ehekrisen hinweg helfen</a:t>
            </a:r>
          </a:p>
          <a:p>
            <a:pPr lvl="2"/>
            <a:r>
              <a:rPr lang="de-AT" dirty="0" smtClean="0"/>
              <a:t>54% halten die Unauflöslichkeit der Ehe für veraltet</a:t>
            </a:r>
          </a:p>
          <a:p>
            <a:pPr lvl="2"/>
            <a:r>
              <a:rPr lang="de-AT" dirty="0"/>
              <a:t>sehen Gott auf der Seite der </a:t>
            </a:r>
            <a:r>
              <a:rPr lang="de-AT" dirty="0" smtClean="0"/>
              <a:t>Liebenden (67% Zustimmung)</a:t>
            </a:r>
            <a:endParaRPr lang="de-AT" dirty="0"/>
          </a:p>
          <a:p>
            <a:pPr lvl="2"/>
            <a:r>
              <a:rPr lang="de-AT" dirty="0" smtClean="0"/>
              <a:t>aber: stirbt die Liebe, ist es besser sich zu trennen</a:t>
            </a:r>
          </a:p>
          <a:p>
            <a:pPr lvl="2"/>
            <a:r>
              <a:rPr lang="de-AT" dirty="0" smtClean="0"/>
              <a:t>Trennung wird als Befreiung erlebt (84% Zustimmung)</a:t>
            </a:r>
          </a:p>
          <a:p>
            <a:pPr marL="514350" lvl="1" indent="0">
              <a:buNone/>
            </a:pPr>
            <a:endParaRPr lang="de-AT" sz="1200" dirty="0" smtClean="0"/>
          </a:p>
          <a:p>
            <a:pPr marL="514350" lvl="1" indent="0">
              <a:buNone/>
            </a:pPr>
            <a:r>
              <a:rPr lang="de-AT" dirty="0" smtClean="0"/>
              <a:t>Menschen, die im Glauben und im Kirchenbild eher auf die Person und weniger auf die Institution </a:t>
            </a:r>
            <a:r>
              <a:rPr lang="de-AT" dirty="0" smtClean="0"/>
              <a:t>sehen</a:t>
            </a:r>
            <a:endParaRPr lang="de-AT" dirty="0" smtClean="0"/>
          </a:p>
          <a:p>
            <a:pPr lvl="2"/>
            <a:endParaRPr lang="de-AT" dirty="0"/>
          </a:p>
        </p:txBody>
      </p:sp>
    </p:spTree>
    <p:extLst>
      <p:ext uri="{BB962C8B-B14F-4D97-AF65-F5344CB8AC3E}">
        <p14:creationId xmlns:p14="http://schemas.microsoft.com/office/powerpoint/2010/main" xmlns="" val="32400852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Verteilung | Ehebilder</a:t>
            </a:r>
            <a:endParaRPr lang="de-AT" dirty="0"/>
          </a:p>
        </p:txBody>
      </p:sp>
      <p:graphicFrame>
        <p:nvGraphicFramePr>
          <p:cNvPr id="8" name="Inhaltsplatzhalter 7"/>
          <p:cNvGraphicFramePr>
            <a:graphicFrameLocks noGrp="1"/>
          </p:cNvGraphicFramePr>
          <p:nvPr>
            <p:ph idx="1"/>
            <p:extLst>
              <p:ext uri="{D42A27DB-BD31-4B8C-83A1-F6EECF244321}">
                <p14:modId xmlns:p14="http://schemas.microsoft.com/office/powerpoint/2010/main" xmlns="" val="2230069093"/>
              </p:ext>
            </p:extLst>
          </p:nvPr>
        </p:nvGraphicFramePr>
        <p:xfrm>
          <a:off x="852054" y="1762990"/>
          <a:ext cx="7325591" cy="4248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1164614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27109"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p:txBody>
          <a:bodyPr/>
          <a:lstStyle/>
          <a:p>
            <a:r>
              <a:rPr lang="de-AT" dirty="0" smtClean="0"/>
              <a:t>1.2 Ehezweck</a:t>
            </a:r>
          </a:p>
          <a:p>
            <a:pPr lvl="1"/>
            <a:r>
              <a:rPr lang="de-AT" dirty="0" smtClean="0"/>
              <a:t>der Ehezweck ist das Liebesglück der Partner (86 %)</a:t>
            </a:r>
          </a:p>
          <a:p>
            <a:pPr lvl="1"/>
            <a:r>
              <a:rPr lang="de-AT" dirty="0" smtClean="0"/>
              <a:t>kaum das Zeugen von Nachkommen (Zustimmung 18 %)</a:t>
            </a:r>
          </a:p>
          <a:p>
            <a:pPr lvl="1"/>
            <a:r>
              <a:rPr lang="de-AT" dirty="0" smtClean="0"/>
              <a:t>katholische Kernschichten: Balance zw. Partner- und Kindeswohl</a:t>
            </a:r>
          </a:p>
          <a:p>
            <a:pPr lvl="1"/>
            <a:endParaRPr lang="de-AT" dirty="0"/>
          </a:p>
          <a:p>
            <a:pPr lvl="1"/>
            <a:endParaRPr lang="de-AT" dirty="0" smtClean="0"/>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xmlns="" val="1042833820"/>
              </p:ext>
            </p:extLst>
          </p:nvPr>
        </p:nvGraphicFramePr>
        <p:xfrm>
          <a:off x="768927" y="4057212"/>
          <a:ext cx="7386970" cy="1989107"/>
        </p:xfrm>
        <a:graphic>
          <a:graphicData uri="http://schemas.openxmlformats.org/drawingml/2006/table">
            <a:tbl>
              <a:tblPr>
                <a:tableStyleId>{5C22544A-7EE6-4342-B048-85BDC9FD1C3A}</a:tableStyleId>
              </a:tblPr>
              <a:tblGrid>
                <a:gridCol w="3799785"/>
                <a:gridCol w="864340"/>
                <a:gridCol w="864340"/>
                <a:gridCol w="993294"/>
                <a:gridCol w="865211"/>
              </a:tblGrid>
              <a:tr h="776892">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Bef>
                          <a:spcPts val="300"/>
                        </a:spcBef>
                        <a:spcAft>
                          <a:spcPts val="0"/>
                        </a:spcAft>
                      </a:pPr>
                      <a:r>
                        <a:rPr lang="de-AT" sz="1600" dirty="0">
                          <a:effectLst/>
                        </a:rPr>
                        <a:t>Die Ehe dient dem beiderseitigen Wohl der </a:t>
                      </a:r>
                      <a:r>
                        <a:rPr lang="de-AT" sz="1600" dirty="0" smtClean="0">
                          <a:effectLst/>
                        </a:rPr>
                        <a:t>Partner</a:t>
                      </a:r>
                    </a:p>
                    <a:p>
                      <a:pPr>
                        <a:lnSpc>
                          <a:spcPct val="107000"/>
                        </a:lnSpc>
                        <a:spcBef>
                          <a:spcPts val="300"/>
                        </a:spcBef>
                        <a:spcAft>
                          <a:spcPts val="0"/>
                        </a:spcAft>
                      </a:pPr>
                      <a:endParaRPr lang="de-AT"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2000" dirty="0">
                          <a:effectLst/>
                        </a:rPr>
                        <a:t>79%</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a:effectLst/>
                        </a:rPr>
                        <a:t>92%</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a:effectLst/>
                        </a:rPr>
                        <a:t>84%</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a:effectLst/>
                        </a:rPr>
                        <a:t>86%</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Bef>
                          <a:spcPts val="300"/>
                        </a:spcBef>
                        <a:spcAft>
                          <a:spcPts val="0"/>
                        </a:spcAft>
                      </a:pPr>
                      <a:r>
                        <a:rPr lang="de-AT" sz="1600" kern="1200" dirty="0">
                          <a:solidFill>
                            <a:schemeClr val="dk1"/>
                          </a:solidFill>
                          <a:effectLst/>
                          <a:latin typeface="+mn-lt"/>
                          <a:ea typeface="+mn-ea"/>
                          <a:cs typeface="+mn-cs"/>
                        </a:rPr>
                        <a:t>Die Ehe dient dem Zeugen von Nachkommenschaft. </a:t>
                      </a:r>
                    </a:p>
                  </a:txBody>
                  <a:tcPr marL="68580" marR="68580" marT="0" marB="0"/>
                </a:tc>
                <a:tc>
                  <a:txBody>
                    <a:bodyPr/>
                    <a:lstStyle/>
                    <a:p>
                      <a:pPr algn="ctr">
                        <a:lnSpc>
                          <a:spcPct val="107000"/>
                        </a:lnSpc>
                        <a:spcAft>
                          <a:spcPts val="0"/>
                        </a:spcAft>
                      </a:pPr>
                      <a:r>
                        <a:rPr lang="de-AT" sz="2000" dirty="0">
                          <a:effectLst/>
                        </a:rPr>
                        <a:t>4%</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a:effectLst/>
                        </a:rPr>
                        <a:t>19%</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a:effectLst/>
                        </a:rPr>
                        <a:t>46%</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a:effectLst/>
                        </a:rPr>
                        <a:t>18%</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xmlns="" val="12829085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16718" cy="1219200"/>
          </a:xfrm>
        </p:spPr>
        <p:txBody>
          <a:bodyPr/>
          <a:lstStyle/>
          <a:p>
            <a:r>
              <a:rPr lang="de-AT" smtClean="0"/>
              <a:t>1 Das familiale Lebensumfeld</a:t>
            </a:r>
            <a:endParaRPr lang="de-AT" dirty="0"/>
          </a:p>
        </p:txBody>
      </p:sp>
      <p:sp>
        <p:nvSpPr>
          <p:cNvPr id="3" name="Inhaltsplatzhalter 2"/>
          <p:cNvSpPr>
            <a:spLocks noGrp="1"/>
          </p:cNvSpPr>
          <p:nvPr>
            <p:ph idx="1"/>
          </p:nvPr>
        </p:nvSpPr>
        <p:spPr/>
        <p:txBody>
          <a:bodyPr/>
          <a:lstStyle/>
          <a:p>
            <a:r>
              <a:rPr lang="de-AT" dirty="0" smtClean="0"/>
              <a:t>1.1.3 Zusammenleben vor der Ehe</a:t>
            </a:r>
          </a:p>
          <a:p>
            <a:pPr lvl="1"/>
            <a:r>
              <a:rPr lang="de-AT" dirty="0" smtClean="0"/>
              <a:t>in der kath. geprägten Kultur war Zusammenleben vor der Ehe verpönt und wurde sanktioniert</a:t>
            </a:r>
          </a:p>
          <a:p>
            <a:pPr lvl="1"/>
            <a:r>
              <a:rPr lang="de-AT" dirty="0" smtClean="0"/>
              <a:t>sündiger Zustand, der auch Zutritt zu Kommunion ausschloss</a:t>
            </a:r>
          </a:p>
          <a:p>
            <a:pPr lvl="1"/>
            <a:r>
              <a:rPr lang="de-AT" dirty="0" smtClean="0"/>
              <a:t>wird von Mehrheit nicht mehr unterstützt</a:t>
            </a:r>
            <a:endParaRPr lang="de-AT" dirty="0"/>
          </a:p>
          <a:p>
            <a:pPr marL="457200" lvl="1" indent="0">
              <a:buNone/>
            </a:pPr>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xmlns="" val="3681053086"/>
              </p:ext>
            </p:extLst>
          </p:nvPr>
        </p:nvGraphicFramePr>
        <p:xfrm>
          <a:off x="789709" y="4216847"/>
          <a:ext cx="7386970" cy="1183481"/>
        </p:xfrm>
        <a:graphic>
          <a:graphicData uri="http://schemas.openxmlformats.org/drawingml/2006/table">
            <a:tbl>
              <a:tblPr>
                <a:tableStyleId>{5C22544A-7EE6-4342-B048-85BDC9FD1C3A}</a:tableStyleId>
              </a:tblPr>
              <a:tblGrid>
                <a:gridCol w="3799785"/>
                <a:gridCol w="864340"/>
                <a:gridCol w="864340"/>
                <a:gridCol w="993294"/>
                <a:gridCol w="865211"/>
              </a:tblGrid>
              <a:tr h="661638">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444427">
                <a:tc>
                  <a:txBody>
                    <a:bodyPr/>
                    <a:lstStyle/>
                    <a:p>
                      <a:pPr>
                        <a:lnSpc>
                          <a:spcPct val="107000"/>
                        </a:lnSpc>
                        <a:spcBef>
                          <a:spcPts val="300"/>
                        </a:spcBef>
                        <a:spcAft>
                          <a:spcPts val="0"/>
                        </a:spcAft>
                      </a:pPr>
                      <a:r>
                        <a:rPr lang="de-AT" sz="1600" dirty="0" smtClean="0">
                          <a:effectLst/>
                        </a:rPr>
                        <a:t>Ich finde es richtig, wenn Menschen vor dem Heiraten zusammenleben.</a:t>
                      </a:r>
                      <a:endParaRPr lang="de-AT"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2000" dirty="0" smtClean="0">
                          <a:effectLst/>
                        </a:rPr>
                        <a:t>88%</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rPr>
                        <a:t>76%</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rPr>
                        <a:t>45%</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rPr>
                        <a:t>75%</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xmlns="" val="13087082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37500"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p:txBody>
          <a:bodyPr/>
          <a:lstStyle/>
          <a:p>
            <a:r>
              <a:rPr lang="de-AT" dirty="0" smtClean="0"/>
              <a:t>1.1.4 Ehevorbereitung</a:t>
            </a:r>
          </a:p>
          <a:p>
            <a:pPr lvl="1"/>
            <a:r>
              <a:rPr lang="de-AT" dirty="0" smtClean="0"/>
              <a:t>wird als wenig hilfreich bewertet</a:t>
            </a:r>
          </a:p>
          <a:p>
            <a:pPr lvl="1"/>
            <a:endParaRPr lang="de-AT" dirty="0"/>
          </a:p>
          <a:p>
            <a:pPr lvl="1"/>
            <a:endParaRPr lang="de-AT" dirty="0" smtClean="0"/>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xmlns="" val="2443544466"/>
              </p:ext>
            </p:extLst>
          </p:nvPr>
        </p:nvGraphicFramePr>
        <p:xfrm>
          <a:off x="685800" y="3194768"/>
          <a:ext cx="7386970" cy="1950880"/>
        </p:xfrm>
        <a:graphic>
          <a:graphicData uri="http://schemas.openxmlformats.org/drawingml/2006/table">
            <a:tbl>
              <a:tblPr>
                <a:tableStyleId>{5C22544A-7EE6-4342-B048-85BDC9FD1C3A}</a:tableStyleId>
              </a:tblPr>
              <a:tblGrid>
                <a:gridCol w="3799785"/>
                <a:gridCol w="864340"/>
                <a:gridCol w="864340"/>
                <a:gridCol w="993294"/>
                <a:gridCol w="865211"/>
              </a:tblGrid>
              <a:tr h="776892">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Bef>
                          <a:spcPts val="300"/>
                        </a:spcBef>
                        <a:spcAft>
                          <a:spcPts val="0"/>
                        </a:spcAft>
                      </a:pPr>
                      <a:r>
                        <a:rPr lang="de-AT" sz="1800" kern="1200" dirty="0" smtClean="0">
                          <a:solidFill>
                            <a:schemeClr val="dk1"/>
                          </a:solidFill>
                          <a:effectLst/>
                          <a:latin typeface="+mn-lt"/>
                          <a:ea typeface="+mn-ea"/>
                          <a:cs typeface="+mn-cs"/>
                        </a:rPr>
                        <a:t>Die kirchliche Ehevorbereitung vor der kirchlichen Trauung habe ich für unsere Ehe und unser Familienleben als hilfreich erlebt. </a:t>
                      </a:r>
                      <a:endParaRPr lang="de-AT"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2000" dirty="0" smtClean="0">
                          <a:effectLst/>
                        </a:rPr>
                        <a:t>15%</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rPr>
                        <a:t>32%</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rPr>
                        <a:t>47%</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rPr>
                        <a:t>29%</a:t>
                      </a:r>
                    </a:p>
                  </a:txBody>
                  <a:tcPr marL="68580" marR="68580" marT="0" marB="0" anchor="ctr"/>
                </a:tc>
              </a:tr>
            </a:tbl>
          </a:graphicData>
        </a:graphic>
      </p:graphicFrame>
    </p:spTree>
    <p:extLst>
      <p:ext uri="{BB962C8B-B14F-4D97-AF65-F5344CB8AC3E}">
        <p14:creationId xmlns:p14="http://schemas.microsoft.com/office/powerpoint/2010/main" xmlns="" val="13650023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727364" y="1783773"/>
            <a:ext cx="7772400" cy="4114800"/>
          </a:xfrm>
        </p:spPr>
        <p:txBody>
          <a:bodyPr/>
          <a:lstStyle/>
          <a:p>
            <a:r>
              <a:rPr lang="de-AT" dirty="0" smtClean="0"/>
              <a:t>1.1.5 Scheidung</a:t>
            </a:r>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xmlns="" val="18182947"/>
              </p:ext>
            </p:extLst>
          </p:nvPr>
        </p:nvGraphicFramePr>
        <p:xfrm>
          <a:off x="930470" y="2356241"/>
          <a:ext cx="7386970" cy="3711765"/>
        </p:xfrm>
        <a:graphic>
          <a:graphicData uri="http://schemas.openxmlformats.org/drawingml/2006/table">
            <a:tbl>
              <a:tblPr>
                <a:tableStyleId>{5C22544A-7EE6-4342-B048-85BDC9FD1C3A}</a:tableStyleId>
              </a:tblPr>
              <a:tblGrid>
                <a:gridCol w="3799785"/>
                <a:gridCol w="864340"/>
                <a:gridCol w="864340"/>
                <a:gridCol w="993294"/>
                <a:gridCol w="865211"/>
              </a:tblGrid>
              <a:tr h="733234">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713066">
                <a:tc>
                  <a:txBody>
                    <a:bodyPr/>
                    <a:lstStyle/>
                    <a:p>
                      <a:pPr>
                        <a:lnSpc>
                          <a:spcPct val="107000"/>
                        </a:lnSpc>
                        <a:spcBef>
                          <a:spcPts val="300"/>
                        </a:spcBef>
                        <a:spcAft>
                          <a:spcPts val="0"/>
                        </a:spcAft>
                      </a:pPr>
                      <a:r>
                        <a:rPr lang="de-AT" sz="1800" dirty="0">
                          <a:effectLst/>
                          <a:latin typeface="+mn-lt"/>
                          <a:ea typeface="Calibri" panose="020F0502020204030204" pitchFamily="34" charset="0"/>
                          <a:cs typeface="Calibri" panose="020F0502020204030204" pitchFamily="34" charset="0"/>
                        </a:rPr>
                        <a:t>Wenn die Liebe stirbt, </a:t>
                      </a:r>
                      <a:r>
                        <a:rPr lang="de-AT" sz="1800" dirty="0" smtClean="0">
                          <a:effectLst/>
                          <a:latin typeface="+mn-lt"/>
                          <a:ea typeface="Calibri" panose="020F0502020204030204" pitchFamily="34" charset="0"/>
                          <a:cs typeface="Calibri" panose="020F0502020204030204" pitchFamily="34" charset="0"/>
                        </a:rPr>
                        <a:t/>
                      </a:r>
                      <a:br>
                        <a:rPr lang="de-AT" sz="1800" dirty="0" smtClean="0">
                          <a:effectLst/>
                          <a:latin typeface="+mn-lt"/>
                          <a:ea typeface="Calibri" panose="020F0502020204030204" pitchFamily="34" charset="0"/>
                          <a:cs typeface="Calibri" panose="020F0502020204030204" pitchFamily="34" charset="0"/>
                        </a:rPr>
                      </a:br>
                      <a:r>
                        <a:rPr lang="de-AT" sz="1800" dirty="0" smtClean="0">
                          <a:effectLst/>
                          <a:latin typeface="+mn-lt"/>
                          <a:ea typeface="Calibri" panose="020F0502020204030204" pitchFamily="34" charset="0"/>
                          <a:cs typeface="Calibri" panose="020F0502020204030204" pitchFamily="34" charset="0"/>
                        </a:rPr>
                        <a:t>hört </a:t>
                      </a:r>
                      <a:r>
                        <a:rPr lang="de-AT" sz="1800" dirty="0">
                          <a:effectLst/>
                          <a:latin typeface="+mn-lt"/>
                          <a:ea typeface="Calibri" panose="020F0502020204030204" pitchFamily="34" charset="0"/>
                          <a:cs typeface="Calibri" panose="020F0502020204030204" pitchFamily="34" charset="0"/>
                        </a:rPr>
                        <a:t>die Ehe auf</a:t>
                      </a:r>
                      <a:r>
                        <a:rPr lang="de-AT" sz="1800" dirty="0" smtClean="0">
                          <a:effectLst/>
                          <a:latin typeface="+mn-lt"/>
                          <a:ea typeface="Calibri" panose="020F0502020204030204" pitchFamily="34" charset="0"/>
                          <a:cs typeface="Calibri" panose="020F0502020204030204" pitchFamily="34" charset="0"/>
                        </a:rPr>
                        <a:t>.</a:t>
                      </a:r>
                    </a:p>
                    <a:p>
                      <a:pPr>
                        <a:lnSpc>
                          <a:spcPct val="107000"/>
                        </a:lnSpc>
                        <a:spcBef>
                          <a:spcPts val="300"/>
                        </a:spcBef>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2000" dirty="0" smtClean="0">
                          <a:effectLst/>
                          <a:latin typeface="+mn-lt"/>
                        </a:rPr>
                        <a:t>58%</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rPr>
                        <a:t>54%</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rPr>
                        <a:t>10%</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rPr>
                        <a:t>48%</a:t>
                      </a:r>
                    </a:p>
                  </a:txBody>
                  <a:tcPr marL="68580" marR="68580" marT="0" marB="0" anchor="ctr"/>
                </a:tc>
              </a:tr>
              <a:tr h="990070">
                <a:tc>
                  <a:txBody>
                    <a:bodyPr/>
                    <a:lstStyle/>
                    <a:p>
                      <a:pPr>
                        <a:lnSpc>
                          <a:spcPct val="107000"/>
                        </a:lnSpc>
                        <a:spcBef>
                          <a:spcPts val="300"/>
                        </a:spcBef>
                        <a:spcAft>
                          <a:spcPts val="0"/>
                        </a:spcAft>
                      </a:pPr>
                      <a:r>
                        <a:rPr lang="de-AT" sz="1800" dirty="0">
                          <a:effectLst/>
                          <a:latin typeface="+mn-lt"/>
                          <a:ea typeface="Calibri" panose="020F0502020204030204" pitchFamily="34" charset="0"/>
                          <a:cs typeface="Calibri" panose="020F0502020204030204" pitchFamily="34" charset="0"/>
                        </a:rPr>
                        <a:t>Wenn sich kein Weg mehr findet, eine Ehe zu retten, ist es besser, sich zu trennen</a:t>
                      </a:r>
                      <a:r>
                        <a:rPr lang="de-AT" sz="1800" dirty="0" smtClean="0">
                          <a:effectLst/>
                          <a:latin typeface="+mn-lt"/>
                          <a:ea typeface="Calibri" panose="020F0502020204030204" pitchFamily="34" charset="0"/>
                          <a:cs typeface="Calibri" panose="020F0502020204030204" pitchFamily="34" charset="0"/>
                        </a:rPr>
                        <a:t>.</a:t>
                      </a:r>
                    </a:p>
                    <a:p>
                      <a:pPr>
                        <a:lnSpc>
                          <a:spcPct val="107000"/>
                        </a:lnSpc>
                        <a:spcBef>
                          <a:spcPts val="300"/>
                        </a:spcBef>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2000" dirty="0" smtClean="0">
                          <a:effectLst/>
                          <a:latin typeface="+mn-lt"/>
                          <a:ea typeface="Times New Roman" panose="02020603050405020304" pitchFamily="18" charset="0"/>
                          <a:cs typeface="Times New Roman" panose="02020603050405020304" pitchFamily="18" charset="0"/>
                        </a:rPr>
                        <a:t>95</a:t>
                      </a:r>
                      <a:r>
                        <a:rPr lang="de-AT" sz="2000" dirty="0" smtClean="0">
                          <a:effectLst/>
                          <a:latin typeface="+mn-lt"/>
                        </a:rPr>
                        <a:t>%</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ea typeface="Times New Roman" panose="02020603050405020304" pitchFamily="18" charset="0"/>
                          <a:cs typeface="Times New Roman" panose="02020603050405020304" pitchFamily="18" charset="0"/>
                        </a:rPr>
                        <a:t>95</a:t>
                      </a:r>
                      <a:r>
                        <a:rPr lang="de-AT" sz="2000" dirty="0" smtClean="0">
                          <a:effectLst/>
                          <a:latin typeface="+mn-lt"/>
                        </a:rPr>
                        <a:t>%</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ea typeface="Times New Roman" panose="02020603050405020304" pitchFamily="18" charset="0"/>
                          <a:cs typeface="Times New Roman" panose="02020603050405020304" pitchFamily="18" charset="0"/>
                        </a:rPr>
                        <a:t>44</a:t>
                      </a:r>
                      <a:r>
                        <a:rPr lang="de-AT" sz="2000" dirty="0" smtClean="0">
                          <a:effectLst/>
                          <a:latin typeface="+mn-lt"/>
                        </a:rPr>
                        <a:t>%</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rPr>
                        <a:t>86%</a:t>
                      </a:r>
                    </a:p>
                  </a:txBody>
                  <a:tcPr marL="68580" marR="68580" marT="0" marB="0" anchor="ctr"/>
                </a:tc>
              </a:tr>
              <a:tr h="1108015">
                <a:tc>
                  <a:txBody>
                    <a:bodyPr/>
                    <a:lstStyle/>
                    <a:p>
                      <a:pPr>
                        <a:lnSpc>
                          <a:spcPct val="107000"/>
                        </a:lnSpc>
                        <a:spcBef>
                          <a:spcPts val="300"/>
                        </a:spcBef>
                        <a:spcAft>
                          <a:spcPts val="0"/>
                        </a:spcAft>
                      </a:pPr>
                      <a:r>
                        <a:rPr lang="de-AT" sz="1800" dirty="0">
                          <a:effectLst/>
                          <a:latin typeface="+mn-lt"/>
                          <a:ea typeface="Calibri" panose="020F0502020204030204" pitchFamily="34" charset="0"/>
                          <a:cs typeface="Calibri" panose="020F0502020204030204" pitchFamily="34" charset="0"/>
                        </a:rPr>
                        <a:t>Wenn sich zwei Partner verschieden entwickeln, dann muss Trennung kein Scheitern, sondern kann eine Befreiung sein. </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2000" dirty="0" smtClean="0">
                          <a:effectLst/>
                          <a:latin typeface="+mn-lt"/>
                          <a:ea typeface="Times New Roman" panose="02020603050405020304" pitchFamily="18" charset="0"/>
                          <a:cs typeface="Times New Roman" panose="02020603050405020304" pitchFamily="18" charset="0"/>
                        </a:rPr>
                        <a:t>90</a:t>
                      </a:r>
                      <a:r>
                        <a:rPr lang="de-AT" sz="2000" dirty="0" smtClean="0">
                          <a:effectLst/>
                          <a:latin typeface="+mn-lt"/>
                        </a:rPr>
                        <a:t>%</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ea typeface="Times New Roman" panose="02020603050405020304" pitchFamily="18" charset="0"/>
                          <a:cs typeface="Times New Roman" panose="02020603050405020304" pitchFamily="18" charset="0"/>
                        </a:rPr>
                        <a:t>84</a:t>
                      </a:r>
                      <a:r>
                        <a:rPr lang="de-AT" sz="2000" dirty="0" smtClean="0">
                          <a:effectLst/>
                          <a:latin typeface="+mn-lt"/>
                        </a:rPr>
                        <a:t>%</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ea typeface="Times New Roman" panose="02020603050405020304" pitchFamily="18" charset="0"/>
                          <a:cs typeface="Times New Roman" panose="02020603050405020304" pitchFamily="18" charset="0"/>
                        </a:rPr>
                        <a:t>22</a:t>
                      </a:r>
                      <a:r>
                        <a:rPr lang="de-AT" sz="2000" dirty="0" smtClean="0">
                          <a:effectLst/>
                          <a:latin typeface="+mn-lt"/>
                        </a:rPr>
                        <a:t>%</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rPr>
                        <a:t>75%</a:t>
                      </a:r>
                    </a:p>
                  </a:txBody>
                  <a:tcPr marL="68580" marR="68580" marT="0" marB="0" anchor="ctr"/>
                </a:tc>
              </a:tr>
            </a:tbl>
          </a:graphicData>
        </a:graphic>
      </p:graphicFrame>
    </p:spTree>
    <p:extLst>
      <p:ext uri="{BB962C8B-B14F-4D97-AF65-F5344CB8AC3E}">
        <p14:creationId xmlns:p14="http://schemas.microsoft.com/office/powerpoint/2010/main" xmlns="" val="6998471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581891" y="1731819"/>
            <a:ext cx="7772400" cy="4114800"/>
          </a:xfrm>
        </p:spPr>
        <p:txBody>
          <a:bodyPr/>
          <a:lstStyle/>
          <a:p>
            <a:r>
              <a:rPr lang="de-AT" dirty="0" smtClean="0"/>
              <a:t>1.1.6 Annullierung der Ehe</a:t>
            </a:r>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xmlns="" val="3264774207"/>
              </p:ext>
            </p:extLst>
          </p:nvPr>
        </p:nvGraphicFramePr>
        <p:xfrm>
          <a:off x="774606" y="2428254"/>
          <a:ext cx="7386970" cy="3548794"/>
        </p:xfrm>
        <a:graphic>
          <a:graphicData uri="http://schemas.openxmlformats.org/drawingml/2006/table">
            <a:tbl>
              <a:tblPr>
                <a:tableStyleId>{5C22544A-7EE6-4342-B048-85BDC9FD1C3A}</a:tableStyleId>
              </a:tblPr>
              <a:tblGrid>
                <a:gridCol w="3799785"/>
                <a:gridCol w="864340"/>
                <a:gridCol w="864340"/>
                <a:gridCol w="993294"/>
                <a:gridCol w="865211"/>
              </a:tblGrid>
              <a:tr h="776892">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Ist Ihnen das kirchliche Verfahren bekannt, eine „Ehe“ für „nichtig“ zu erklären (zu annullieren)? </a:t>
                      </a:r>
                      <a:endParaRPr lang="de-AT" sz="18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79%</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84%</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88%</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83%</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a:effectLst/>
                          <a:latin typeface="+mn-lt"/>
                          <a:ea typeface="Calibri" panose="020F0502020204030204" pitchFamily="34" charset="0"/>
                          <a:cs typeface="Calibri" panose="020F0502020204030204" pitchFamily="34" charset="0"/>
                        </a:rPr>
                        <a:t>Die Ausweitung von Annullierungsmöglichkeiten kann das Problem der katholischen Kirche in der Pastoral rund um Scheidung und Wiederverheiratung spürbar erleichtern. </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53%</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50%</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44%</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50%</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xmlns="" val="27936318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477982" y="1472045"/>
            <a:ext cx="7772400" cy="4114800"/>
          </a:xfrm>
        </p:spPr>
        <p:txBody>
          <a:bodyPr/>
          <a:lstStyle/>
          <a:p>
            <a:r>
              <a:rPr lang="de-AT" dirty="0" smtClean="0"/>
              <a:t>1.1.7 Gleichgeschlechtlich liebende Paare</a:t>
            </a:r>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xmlns="" val="2126462538"/>
              </p:ext>
            </p:extLst>
          </p:nvPr>
        </p:nvGraphicFramePr>
        <p:xfrm>
          <a:off x="863412" y="2010204"/>
          <a:ext cx="7386970" cy="4266217"/>
        </p:xfrm>
        <a:graphic>
          <a:graphicData uri="http://schemas.openxmlformats.org/drawingml/2006/table">
            <a:tbl>
              <a:tblPr>
                <a:tableStyleId>{5C22544A-7EE6-4342-B048-85BDC9FD1C3A}</a:tableStyleId>
              </a:tblPr>
              <a:tblGrid>
                <a:gridCol w="3799785"/>
                <a:gridCol w="864340"/>
                <a:gridCol w="864340"/>
                <a:gridCol w="993294"/>
                <a:gridCol w="865211"/>
              </a:tblGrid>
              <a:tr h="776892">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Gleichgeschlechtlich liebende Paare sollen wie andere Ehepaare auch standesamtlich heiraten können. </a:t>
                      </a:r>
                      <a:endParaRPr lang="de-AT" sz="18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79%</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64%</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35%</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65%</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Gleichgeschlechtliche Paare sollen in einem Gottesdienst den Segen Gottes zur Stärkung Ihrer Beziehung erhalten können. </a:t>
                      </a:r>
                      <a:endParaRPr lang="de-AT" sz="18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82%</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73%</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41%</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71%</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a:effectLst/>
                          <a:latin typeface="+mn-lt"/>
                          <a:ea typeface="Calibri" panose="020F0502020204030204" pitchFamily="34" charset="0"/>
                          <a:cs typeface="Calibri" panose="020F0502020204030204" pitchFamily="34" charset="0"/>
                        </a:rPr>
                        <a:t>Ich finde es richtig, dass homosexuelle Paare auch Kinder adoptieren können. </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58%</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36%</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17%</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41%</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xmlns="" val="12307767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581891" y="1336963"/>
            <a:ext cx="7772400" cy="4114800"/>
          </a:xfrm>
        </p:spPr>
        <p:txBody>
          <a:bodyPr/>
          <a:lstStyle/>
          <a:p>
            <a:r>
              <a:rPr lang="de-AT" dirty="0" smtClean="0"/>
              <a:t>1.1.8 Empfängnisregelung</a:t>
            </a:r>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xmlns="" val="1933132366"/>
              </p:ext>
            </p:extLst>
          </p:nvPr>
        </p:nvGraphicFramePr>
        <p:xfrm>
          <a:off x="774606" y="1937468"/>
          <a:ext cx="7386970" cy="4560160"/>
        </p:xfrm>
        <a:graphic>
          <a:graphicData uri="http://schemas.openxmlformats.org/drawingml/2006/table">
            <a:tbl>
              <a:tblPr>
                <a:tableStyleId>{5C22544A-7EE6-4342-B048-85BDC9FD1C3A}</a:tableStyleId>
              </a:tblPr>
              <a:tblGrid>
                <a:gridCol w="3895624"/>
                <a:gridCol w="768501"/>
                <a:gridCol w="864340"/>
                <a:gridCol w="993294"/>
                <a:gridCol w="865211"/>
              </a:tblGrid>
              <a:tr h="776892">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600" dirty="0">
                          <a:effectLst/>
                          <a:latin typeface="+mn-lt"/>
                          <a:ea typeface="Calibri" panose="020F0502020204030204" pitchFamily="34" charset="0"/>
                          <a:cs typeface="Calibri" panose="020F0502020204030204" pitchFamily="34" charset="0"/>
                        </a:rPr>
                        <a:t>Für </a:t>
                      </a:r>
                      <a:r>
                        <a:rPr lang="de-AT" sz="1600" dirty="0" err="1" smtClean="0">
                          <a:effectLst/>
                          <a:latin typeface="+mn-lt"/>
                          <a:ea typeface="Calibri" panose="020F0502020204030204" pitchFamily="34" charset="0"/>
                          <a:cs typeface="Calibri" panose="020F0502020204030204" pitchFamily="34" charset="0"/>
                        </a:rPr>
                        <a:t>KatholikInnen</a:t>
                      </a:r>
                      <a:r>
                        <a:rPr lang="de-AT" sz="1600" dirty="0" smtClean="0">
                          <a:effectLst/>
                          <a:latin typeface="+mn-lt"/>
                          <a:ea typeface="Calibri" panose="020F0502020204030204" pitchFamily="34" charset="0"/>
                          <a:cs typeface="Calibri" panose="020F0502020204030204" pitchFamily="34" charset="0"/>
                        </a:rPr>
                        <a:t> sind </a:t>
                      </a:r>
                      <a:r>
                        <a:rPr lang="de-AT" sz="1600" dirty="0">
                          <a:effectLst/>
                          <a:latin typeface="+mn-lt"/>
                          <a:ea typeface="Calibri" panose="020F0502020204030204" pitchFamily="34" charset="0"/>
                          <a:cs typeface="Calibri" panose="020F0502020204030204" pitchFamily="34" charset="0"/>
                        </a:rPr>
                        <a:t>bei der </a:t>
                      </a:r>
                      <a:r>
                        <a:rPr lang="de-AT" sz="1600" dirty="0" smtClean="0">
                          <a:effectLst/>
                          <a:latin typeface="+mn-lt"/>
                          <a:ea typeface="Calibri" panose="020F0502020204030204" pitchFamily="34" charset="0"/>
                          <a:cs typeface="Calibri" panose="020F0502020204030204" pitchFamily="34" charset="0"/>
                        </a:rPr>
                        <a:t>Familien-planung </a:t>
                      </a:r>
                      <a:r>
                        <a:rPr lang="de-AT" sz="1600" dirty="0">
                          <a:effectLst/>
                          <a:latin typeface="+mn-lt"/>
                          <a:ea typeface="Calibri" panose="020F0502020204030204" pitchFamily="34" charset="0"/>
                          <a:cs typeface="Calibri" panose="020F0502020204030204" pitchFamily="34" charset="0"/>
                        </a:rPr>
                        <a:t>nur natürliche Methoden </a:t>
                      </a:r>
                      <a:r>
                        <a:rPr lang="de-AT" sz="1600" dirty="0" smtClean="0">
                          <a:effectLst/>
                          <a:latin typeface="+mn-lt"/>
                          <a:ea typeface="Calibri" panose="020F0502020204030204" pitchFamily="34" charset="0"/>
                          <a:cs typeface="Calibri" panose="020F0502020204030204" pitchFamily="34" charset="0"/>
                        </a:rPr>
                        <a:t>moralisch </a:t>
                      </a:r>
                      <a:r>
                        <a:rPr lang="de-AT" sz="1600" dirty="0">
                          <a:effectLst/>
                          <a:latin typeface="+mn-lt"/>
                          <a:ea typeface="Calibri" panose="020F0502020204030204" pitchFamily="34" charset="0"/>
                          <a:cs typeface="Calibri" panose="020F0502020204030204" pitchFamily="34" charset="0"/>
                        </a:rPr>
                        <a:t>erlaubt. </a:t>
                      </a:r>
                      <a:endParaRPr lang="de-AT" sz="16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3%</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4%</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24%</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7%</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600" dirty="0">
                          <a:effectLst/>
                          <a:latin typeface="+mn-lt"/>
                          <a:ea typeface="Calibri" panose="020F0502020204030204" pitchFamily="34" charset="0"/>
                          <a:cs typeface="Calibri" panose="020F0502020204030204" pitchFamily="34" charset="0"/>
                        </a:rPr>
                        <a:t>Ich finde es gut, dass nationale Bischofskonferenzen die Entscheidung über die Methoden der Empfängnisverhütung dem Gewissen der Paare anvertraut haben. </a:t>
                      </a:r>
                      <a:endParaRPr lang="de-AT" sz="16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86%</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91%</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76%</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87%</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600" dirty="0" smtClean="0">
                          <a:effectLst/>
                          <a:latin typeface="+mn-lt"/>
                          <a:ea typeface="Calibri" panose="020F0502020204030204" pitchFamily="34" charset="0"/>
                          <a:cs typeface="Calibri" panose="020F0502020204030204" pitchFamily="34" charset="0"/>
                        </a:rPr>
                        <a:t>Gläubige </a:t>
                      </a:r>
                      <a:r>
                        <a:rPr lang="de-AT" sz="1600" dirty="0">
                          <a:effectLst/>
                          <a:latin typeface="+mn-lt"/>
                          <a:ea typeface="Calibri" panose="020F0502020204030204" pitchFamily="34" charset="0"/>
                          <a:cs typeface="Calibri" panose="020F0502020204030204" pitchFamily="34" charset="0"/>
                        </a:rPr>
                        <a:t>Katholikinnen halten sich nicht an das </a:t>
                      </a:r>
                      <a:r>
                        <a:rPr lang="de-AT" sz="1600" dirty="0" smtClean="0">
                          <a:effectLst/>
                          <a:latin typeface="+mn-lt"/>
                          <a:ea typeface="Calibri" panose="020F0502020204030204" pitchFamily="34" charset="0"/>
                          <a:cs typeface="Calibri" panose="020F0502020204030204" pitchFamily="34" charset="0"/>
                        </a:rPr>
                        <a:t>kirchliche Pillenverbot</a:t>
                      </a:r>
                      <a:r>
                        <a:rPr lang="de-AT" sz="1600" dirty="0">
                          <a:effectLst/>
                          <a:latin typeface="+mn-lt"/>
                          <a:ea typeface="Calibri" panose="020F0502020204030204" pitchFamily="34" charset="0"/>
                          <a:cs typeface="Calibri" panose="020F0502020204030204" pitchFamily="34" charset="0"/>
                        </a:rPr>
                        <a:t>. </a:t>
                      </a:r>
                      <a:endParaRPr lang="de-AT" sz="16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95%</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96%</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83%</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93%</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600" dirty="0" err="1" smtClean="0">
                          <a:effectLst/>
                          <a:latin typeface="+mn-lt"/>
                          <a:ea typeface="Calibri" panose="020F0502020204030204" pitchFamily="34" charset="0"/>
                          <a:cs typeface="Calibri" panose="020F0502020204030204" pitchFamily="34" charset="0"/>
                        </a:rPr>
                        <a:t>KatholikInnen</a:t>
                      </a:r>
                      <a:r>
                        <a:rPr lang="de-AT" sz="1600" dirty="0" smtClean="0">
                          <a:effectLst/>
                          <a:latin typeface="+mn-lt"/>
                          <a:ea typeface="Calibri" panose="020F0502020204030204" pitchFamily="34" charset="0"/>
                          <a:cs typeface="Calibri" panose="020F0502020204030204" pitchFamily="34" charset="0"/>
                        </a:rPr>
                        <a:t> müssen </a:t>
                      </a:r>
                      <a:r>
                        <a:rPr lang="de-AT" sz="1600" dirty="0">
                          <a:effectLst/>
                          <a:latin typeface="+mn-lt"/>
                          <a:ea typeface="Calibri" panose="020F0502020204030204" pitchFamily="34" charset="0"/>
                          <a:cs typeface="Calibri" panose="020F0502020204030204" pitchFamily="34" charset="0"/>
                        </a:rPr>
                        <a:t>die Verwendung von Mitteln der künstlichen Empfängnisverhütung beichten. </a:t>
                      </a:r>
                      <a:endParaRPr lang="de-AT" sz="16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2%</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2%</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19%</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5%</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xmlns="" val="35893826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716974" y="1219200"/>
            <a:ext cx="7772400" cy="4114800"/>
          </a:xfrm>
        </p:spPr>
        <p:txBody>
          <a:bodyPr/>
          <a:lstStyle/>
          <a:p>
            <a:r>
              <a:rPr lang="de-AT" dirty="0" smtClean="0"/>
              <a:t>1.1.9 Kinder(</a:t>
            </a:r>
            <a:r>
              <a:rPr lang="de-AT" dirty="0" err="1" smtClean="0"/>
              <a:t>un</a:t>
            </a:r>
            <a:r>
              <a:rPr lang="de-AT" dirty="0" smtClean="0"/>
              <a:t>)</a:t>
            </a:r>
            <a:r>
              <a:rPr lang="de-AT" dirty="0" err="1" smtClean="0"/>
              <a:t>feindlichkeit</a:t>
            </a:r>
            <a:endParaRPr lang="de-AT" dirty="0" smtClean="0"/>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xmlns="" val="1836008830"/>
              </p:ext>
            </p:extLst>
          </p:nvPr>
        </p:nvGraphicFramePr>
        <p:xfrm>
          <a:off x="909689" y="1797627"/>
          <a:ext cx="7386970" cy="4424739"/>
        </p:xfrm>
        <a:graphic>
          <a:graphicData uri="http://schemas.openxmlformats.org/drawingml/2006/table">
            <a:tbl>
              <a:tblPr>
                <a:tableStyleId>{5C22544A-7EE6-4342-B048-85BDC9FD1C3A}</a:tableStyleId>
              </a:tblPr>
              <a:tblGrid>
                <a:gridCol w="3895624"/>
                <a:gridCol w="768501"/>
                <a:gridCol w="864340"/>
                <a:gridCol w="993294"/>
                <a:gridCol w="865211"/>
              </a:tblGrid>
              <a:tr h="511488">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Kinder sollen möglichst von Mutter und Vater betreut werden </a:t>
                      </a:r>
                      <a:r>
                        <a:rPr lang="de-AT" sz="1800" dirty="0" smtClean="0">
                          <a:effectLst/>
                          <a:latin typeface="+mn-lt"/>
                          <a:ea typeface="Calibri" panose="020F0502020204030204" pitchFamily="34" charset="0"/>
                          <a:cs typeface="Calibri" panose="020F0502020204030204" pitchFamily="34" charset="0"/>
                        </a:rPr>
                        <a:t>können.</a:t>
                      </a:r>
                      <a:endParaRPr lang="de-AT" sz="1800" dirty="0">
                        <a:effectLst/>
                        <a:latin typeface="+mn-lt"/>
                        <a:ea typeface="Calibri" panose="020F0502020204030204" pitchFamily="34" charset="0"/>
                        <a:cs typeface="Times New Roman" panose="02020603050405020304" pitchFamily="18" charset="0"/>
                      </a:endParaRPr>
                    </a:p>
                    <a:p>
                      <a:pPr>
                        <a:lnSpc>
                          <a:spcPct val="107000"/>
                        </a:lnSpc>
                        <a:spcAft>
                          <a:spcPts val="0"/>
                        </a:spcAft>
                      </a:pPr>
                      <a:endParaRPr lang="de-AT" sz="800" dirty="0" smtClean="0">
                        <a:effectLst/>
                        <a:latin typeface="+mn-lt"/>
                        <a:ea typeface="Calibri" panose="020F0502020204030204" pitchFamily="34" charset="0"/>
                        <a:cs typeface="Calibri" panose="020F0502020204030204" pitchFamily="34"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86%</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93%</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93%</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90%</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Frauen und Männer sollten die Möglichkeit erhalten, auf Teilzeit gehen zu können</a:t>
                      </a:r>
                      <a:r>
                        <a:rPr lang="de-AT" sz="1800" dirty="0" smtClean="0">
                          <a:effectLst/>
                          <a:latin typeface="+mn-lt"/>
                          <a:ea typeface="Calibri" panose="020F0502020204030204" pitchFamily="34" charset="0"/>
                          <a:cs typeface="Calibri" panose="020F0502020204030204" pitchFamily="34" charset="0"/>
                        </a:rPr>
                        <a:t>. </a:t>
                      </a: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94%</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95%</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92%</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94%</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Für Kinder ist es besser, wenn sie in außerfamiliären Einrichtungen möglichst früh mit anderen Kindern in Kontakt kommen. </a:t>
                      </a:r>
                      <a:endParaRPr lang="de-AT" sz="18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46%</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37%</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20%</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37%</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Familienarbeit (Betreuung kleiner </a:t>
                      </a:r>
                      <a:r>
                        <a:rPr lang="de-AT" sz="1800" dirty="0" smtClean="0">
                          <a:effectLst/>
                          <a:latin typeface="+mn-lt"/>
                          <a:ea typeface="Calibri" panose="020F0502020204030204" pitchFamily="34" charset="0"/>
                          <a:cs typeface="Calibri" panose="020F0502020204030204" pitchFamily="34" charset="0"/>
                        </a:rPr>
                        <a:t>Kinder, </a:t>
                      </a:r>
                      <a:r>
                        <a:rPr lang="de-AT" sz="1800" dirty="0">
                          <a:effectLst/>
                          <a:latin typeface="+mn-lt"/>
                          <a:ea typeface="Calibri" panose="020F0502020204030204" pitchFamily="34" charset="0"/>
                          <a:cs typeface="Calibri" panose="020F0502020204030204" pitchFamily="34" charset="0"/>
                        </a:rPr>
                        <a:t>Pflege alter und kranker Menschen) soll bezahlt werden. </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77%</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76%</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75%</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77%</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xmlns="" val="37180110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571499" y="1555174"/>
            <a:ext cx="7772400" cy="4114800"/>
          </a:xfrm>
        </p:spPr>
        <p:txBody>
          <a:bodyPr/>
          <a:lstStyle/>
          <a:p>
            <a:r>
              <a:rPr lang="de-AT" dirty="0" smtClean="0"/>
              <a:t>1.1.10 Entlastungbedarf für Familien mit Pflege</a:t>
            </a:r>
          </a:p>
          <a:p>
            <a:pPr lvl="1"/>
            <a:r>
              <a:rPr lang="de-AT" dirty="0" smtClean="0"/>
              <a:t>Familien sind heute mit der Pflege von Angehörigen – Behinderung, im Alter – überfordert</a:t>
            </a:r>
          </a:p>
          <a:p>
            <a:pPr lvl="2"/>
            <a:r>
              <a:rPr lang="de-AT" dirty="0" smtClean="0"/>
              <a:t>unbürokratische, leistbare mobile Dienste nötig</a:t>
            </a:r>
          </a:p>
          <a:p>
            <a:pPr lvl="2"/>
            <a:r>
              <a:rPr lang="de-AT" dirty="0" smtClean="0"/>
              <a:t>Erleichterung wäre: Pflegekarenz &amp; spürbar finanzielle Entlastung </a:t>
            </a:r>
          </a:p>
          <a:p>
            <a:pPr lvl="2"/>
            <a:r>
              <a:rPr lang="de-AT" dirty="0" smtClean="0"/>
              <a:t>mehr Beteiligung der Männer bei der Pflege gewünscht</a:t>
            </a:r>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xmlns="" val="1000640137"/>
              </p:ext>
            </p:extLst>
          </p:nvPr>
        </p:nvGraphicFramePr>
        <p:xfrm>
          <a:off x="764214" y="4571492"/>
          <a:ext cx="7386970" cy="1098482"/>
        </p:xfrm>
        <a:graphic>
          <a:graphicData uri="http://schemas.openxmlformats.org/drawingml/2006/table">
            <a:tbl>
              <a:tblPr>
                <a:tableStyleId>{5C22544A-7EE6-4342-B048-85BDC9FD1C3A}</a:tableStyleId>
              </a:tblPr>
              <a:tblGrid>
                <a:gridCol w="3895624"/>
                <a:gridCol w="768501"/>
                <a:gridCol w="864340"/>
                <a:gridCol w="993294"/>
                <a:gridCol w="865211"/>
              </a:tblGrid>
              <a:tr h="511488">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Familien sind heute mit der Pflege von Angehörigen überfordert. </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77%</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73%</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62%</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72%</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xmlns="" val="38573465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768928" y="1295400"/>
            <a:ext cx="7772400" cy="4114800"/>
          </a:xfrm>
        </p:spPr>
        <p:txBody>
          <a:bodyPr/>
          <a:lstStyle/>
          <a:p>
            <a:r>
              <a:rPr lang="de-AT" dirty="0" err="1" smtClean="0"/>
              <a:t>Geschiedenenpastoral</a:t>
            </a:r>
            <a:endParaRPr lang="de-AT" dirty="0" smtClean="0"/>
          </a:p>
          <a:p>
            <a:pPr lvl="1"/>
            <a:endParaRPr lang="de-AT" dirty="0"/>
          </a:p>
          <a:p>
            <a:pPr lvl="1"/>
            <a:endParaRPr lang="de-AT" dirty="0" smtClean="0"/>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xmlns="" val="859005510"/>
              </p:ext>
            </p:extLst>
          </p:nvPr>
        </p:nvGraphicFramePr>
        <p:xfrm>
          <a:off x="936150" y="1953490"/>
          <a:ext cx="7210324" cy="4153934"/>
        </p:xfrm>
        <a:graphic>
          <a:graphicData uri="http://schemas.openxmlformats.org/drawingml/2006/table">
            <a:tbl>
              <a:tblPr>
                <a:tableStyleId>{5C22544A-7EE6-4342-B048-85BDC9FD1C3A}</a:tableStyleId>
              </a:tblPr>
              <a:tblGrid>
                <a:gridCol w="3799785"/>
                <a:gridCol w="864340"/>
                <a:gridCol w="864340"/>
                <a:gridCol w="820380"/>
                <a:gridCol w="861479"/>
              </a:tblGrid>
              <a:tr h="501096">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600" dirty="0">
                          <a:effectLst/>
                          <a:latin typeface="+mn-lt"/>
                          <a:ea typeface="Calibri" panose="020F0502020204030204" pitchFamily="34" charset="0"/>
                          <a:cs typeface="Calibri" panose="020F0502020204030204" pitchFamily="34" charset="0"/>
                        </a:rPr>
                        <a:t>Gläubige Menschen, </a:t>
                      </a:r>
                      <a:r>
                        <a:rPr lang="de-AT" sz="1600" dirty="0" smtClean="0">
                          <a:effectLst/>
                          <a:latin typeface="+mn-lt"/>
                          <a:ea typeface="Calibri" panose="020F0502020204030204" pitchFamily="34" charset="0"/>
                          <a:cs typeface="Calibri" panose="020F0502020204030204" pitchFamily="34" charset="0"/>
                        </a:rPr>
                        <a:t>geschieden &amp;</a:t>
                      </a:r>
                      <a:r>
                        <a:rPr lang="de-AT" sz="1600" baseline="0" dirty="0" smtClean="0">
                          <a:effectLst/>
                          <a:latin typeface="+mn-lt"/>
                          <a:ea typeface="Calibri" panose="020F0502020204030204" pitchFamily="34" charset="0"/>
                          <a:cs typeface="Calibri" panose="020F0502020204030204" pitchFamily="34" charset="0"/>
                        </a:rPr>
                        <a:t> </a:t>
                      </a:r>
                      <a:r>
                        <a:rPr lang="de-AT" sz="1600" dirty="0" smtClean="0">
                          <a:effectLst/>
                          <a:latin typeface="+mn-lt"/>
                          <a:ea typeface="Calibri" panose="020F0502020204030204" pitchFamily="34" charset="0"/>
                          <a:cs typeface="Calibri" panose="020F0502020204030204" pitchFamily="34" charset="0"/>
                        </a:rPr>
                        <a:t>wieder geheiratet, </a:t>
                      </a:r>
                      <a:r>
                        <a:rPr lang="de-AT" sz="1600" dirty="0">
                          <a:effectLst/>
                          <a:latin typeface="+mn-lt"/>
                          <a:ea typeface="Calibri" panose="020F0502020204030204" pitchFamily="34" charset="0"/>
                          <a:cs typeface="Calibri" panose="020F0502020204030204" pitchFamily="34" charset="0"/>
                        </a:rPr>
                        <a:t>fühlen sich verletzt, wenn sie nicht zur Beichte und Kommunion gehen dürfen. </a:t>
                      </a:r>
                      <a:endParaRPr lang="de-AT" sz="16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87%</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93%</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75%</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88%</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600" dirty="0">
                          <a:effectLst/>
                          <a:latin typeface="+mn-lt"/>
                          <a:ea typeface="Calibri" panose="020F0502020204030204" pitchFamily="34" charset="0"/>
                          <a:cs typeface="Calibri" panose="020F0502020204030204" pitchFamily="34" charset="0"/>
                        </a:rPr>
                        <a:t>Wenn </a:t>
                      </a:r>
                      <a:r>
                        <a:rPr lang="de-AT" sz="1600" dirty="0" smtClean="0">
                          <a:effectLst/>
                          <a:latin typeface="+mn-lt"/>
                          <a:ea typeface="Calibri" panose="020F0502020204030204" pitchFamily="34" charset="0"/>
                          <a:cs typeface="Calibri" panose="020F0502020204030204" pitchFamily="34" charset="0"/>
                        </a:rPr>
                        <a:t>Kirche </a:t>
                      </a:r>
                      <a:r>
                        <a:rPr lang="de-AT" sz="1600" dirty="0">
                          <a:effectLst/>
                          <a:latin typeface="+mn-lt"/>
                          <a:ea typeface="Calibri" panose="020F0502020204030204" pitchFamily="34" charset="0"/>
                          <a:cs typeface="Calibri" panose="020F0502020204030204" pitchFamily="34" charset="0"/>
                        </a:rPr>
                        <a:t>barmherzig mit </a:t>
                      </a:r>
                      <a:r>
                        <a:rPr lang="de-AT" sz="1600" dirty="0" smtClean="0">
                          <a:effectLst/>
                          <a:latin typeface="+mn-lt"/>
                          <a:ea typeface="Calibri" panose="020F0502020204030204" pitchFamily="34" charset="0"/>
                          <a:cs typeface="Calibri" panose="020F0502020204030204" pitchFamily="34" charset="0"/>
                        </a:rPr>
                        <a:t>den wiederverheirateten </a:t>
                      </a:r>
                      <a:r>
                        <a:rPr lang="de-AT" sz="1600" dirty="0">
                          <a:effectLst/>
                          <a:latin typeface="+mn-lt"/>
                          <a:ea typeface="Calibri" panose="020F0502020204030204" pitchFamily="34" charset="0"/>
                          <a:cs typeface="Calibri" panose="020F0502020204030204" pitchFamily="34" charset="0"/>
                        </a:rPr>
                        <a:t>Geschiedenen umgeht, gefährdet sie </a:t>
                      </a:r>
                      <a:r>
                        <a:rPr lang="de-AT" sz="1600" dirty="0" smtClean="0">
                          <a:effectLst/>
                          <a:latin typeface="+mn-lt"/>
                          <a:ea typeface="Calibri" panose="020F0502020204030204" pitchFamily="34" charset="0"/>
                          <a:cs typeface="Calibri" panose="020F0502020204030204" pitchFamily="34" charset="0"/>
                        </a:rPr>
                        <a:t>bestehende </a:t>
                      </a:r>
                      <a:r>
                        <a:rPr lang="de-AT" sz="1600" dirty="0">
                          <a:effectLst/>
                          <a:latin typeface="+mn-lt"/>
                          <a:ea typeface="Calibri" panose="020F0502020204030204" pitchFamily="34" charset="0"/>
                          <a:cs typeface="Calibri" panose="020F0502020204030204" pitchFamily="34" charset="0"/>
                        </a:rPr>
                        <a:t>Ehen. </a:t>
                      </a:r>
                      <a:endParaRPr lang="de-AT" sz="16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3%</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5%</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16%</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6%</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600" dirty="0" smtClean="0">
                          <a:effectLst/>
                          <a:latin typeface="+mn-lt"/>
                          <a:ea typeface="Calibri" panose="020F0502020204030204" pitchFamily="34" charset="0"/>
                          <a:cs typeface="Calibri" panose="020F0502020204030204" pitchFamily="34" charset="0"/>
                        </a:rPr>
                        <a:t>Kirche </a:t>
                      </a:r>
                      <a:r>
                        <a:rPr lang="de-AT" sz="1600" dirty="0">
                          <a:effectLst/>
                          <a:latin typeface="+mn-lt"/>
                          <a:ea typeface="Calibri" panose="020F0502020204030204" pitchFamily="34" charset="0"/>
                          <a:cs typeface="Calibri" panose="020F0502020204030204" pitchFamily="34" charset="0"/>
                        </a:rPr>
                        <a:t>wird ihrem Auftrag zu heilen und zu versöhnen nicht gerecht, wenn sie keine Wege findet, geschiedene Wiederverheiratete wieder </a:t>
                      </a:r>
                      <a:r>
                        <a:rPr lang="de-AT" sz="1600" dirty="0" smtClean="0">
                          <a:effectLst/>
                          <a:latin typeface="+mn-lt"/>
                          <a:ea typeface="Calibri" panose="020F0502020204030204" pitchFamily="34" charset="0"/>
                          <a:cs typeface="Calibri" panose="020F0502020204030204" pitchFamily="34" charset="0"/>
                        </a:rPr>
                        <a:t>voll in </a:t>
                      </a:r>
                      <a:r>
                        <a:rPr lang="de-AT" sz="1600" dirty="0">
                          <a:effectLst/>
                          <a:latin typeface="+mn-lt"/>
                          <a:ea typeface="Calibri" panose="020F0502020204030204" pitchFamily="34" charset="0"/>
                          <a:cs typeface="Calibri" panose="020F0502020204030204" pitchFamily="34" charset="0"/>
                        </a:rPr>
                        <a:t>die Gemeinschaft zu integrieren. </a:t>
                      </a:r>
                      <a:endParaRPr lang="de-AT" sz="16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93%</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93%</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70%</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89%</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xmlns="" val="35224729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665019" y="1461655"/>
            <a:ext cx="7772400" cy="4114800"/>
          </a:xfrm>
        </p:spPr>
        <p:txBody>
          <a:bodyPr/>
          <a:lstStyle/>
          <a:p>
            <a:r>
              <a:rPr lang="de-AT" dirty="0" smtClean="0"/>
              <a:t>Lernen bei anderen christlichen Kirchen</a:t>
            </a:r>
          </a:p>
          <a:p>
            <a:pPr lvl="1"/>
            <a:endParaRPr lang="de-AT" dirty="0"/>
          </a:p>
          <a:p>
            <a:pPr lvl="1"/>
            <a:endParaRPr lang="de-AT" dirty="0" smtClean="0"/>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xmlns="" val="3317537109"/>
              </p:ext>
            </p:extLst>
          </p:nvPr>
        </p:nvGraphicFramePr>
        <p:xfrm>
          <a:off x="783749" y="2524990"/>
          <a:ext cx="7210324" cy="2765944"/>
        </p:xfrm>
        <a:graphic>
          <a:graphicData uri="http://schemas.openxmlformats.org/drawingml/2006/table">
            <a:tbl>
              <a:tblPr>
                <a:tableStyleId>{5C22544A-7EE6-4342-B048-85BDC9FD1C3A}</a:tableStyleId>
              </a:tblPr>
              <a:tblGrid>
                <a:gridCol w="3799785"/>
                <a:gridCol w="864340"/>
                <a:gridCol w="864340"/>
                <a:gridCol w="820380"/>
                <a:gridCol w="861479"/>
              </a:tblGrid>
              <a:tr h="417968">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a:effectLst/>
                          <a:latin typeface="+mn-lt"/>
                          <a:ea typeface="Calibri" panose="020F0502020204030204" pitchFamily="34" charset="0"/>
                          <a:cs typeface="Calibri" panose="020F0502020204030204" pitchFamily="34" charset="0"/>
                        </a:rPr>
                        <a:t>Die orthodoxen und die evangelischen Kirchen kennen nach dem Scheitern einer Ehe eine Aussöhnung mit Gott und der kirchlichen Gemeinschaft und eine anschließende zweite kirchliche Heirat. Die katholische Kirche sollte deren Beispiel folgen. </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94%</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91%</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61%</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87%</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xmlns="" val="7429851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2 Ausbildung &amp; Berufswelt</a:t>
            </a:r>
            <a:endParaRPr lang="de-AT" dirty="0"/>
          </a:p>
        </p:txBody>
      </p:sp>
      <p:sp>
        <p:nvSpPr>
          <p:cNvPr id="3" name="Inhaltsplatzhalter 2"/>
          <p:cNvSpPr>
            <a:spLocks noGrp="1"/>
          </p:cNvSpPr>
          <p:nvPr>
            <p:ph idx="1"/>
          </p:nvPr>
        </p:nvSpPr>
        <p:spPr>
          <a:xfrm>
            <a:off x="602672" y="1638300"/>
            <a:ext cx="7928264" cy="4114800"/>
          </a:xfrm>
        </p:spPr>
        <p:txBody>
          <a:bodyPr/>
          <a:lstStyle/>
          <a:p>
            <a:r>
              <a:rPr lang="de-AT" dirty="0" smtClean="0"/>
              <a:t>2.1 Bildung</a:t>
            </a:r>
          </a:p>
          <a:p>
            <a:pPr lvl="1"/>
            <a:r>
              <a:rPr lang="de-AT" dirty="0" smtClean="0"/>
              <a:t>in den Schulen nicht nur Ausbildung (f. berufliche Skills) sondern auch Bildung wichtig</a:t>
            </a:r>
          </a:p>
          <a:p>
            <a:pPr lvl="1"/>
            <a:r>
              <a:rPr lang="de-AT" dirty="0" smtClean="0"/>
              <a:t>Entfaltung von Werten u. Tugenden </a:t>
            </a:r>
          </a:p>
          <a:p>
            <a:pPr lvl="1"/>
            <a:r>
              <a:rPr lang="de-AT" dirty="0" smtClean="0"/>
              <a:t>gute politische Bildung fehlt</a:t>
            </a:r>
          </a:p>
          <a:p>
            <a:pPr lvl="1"/>
            <a:endParaRPr lang="de-AT" dirty="0"/>
          </a:p>
          <a:p>
            <a:pPr marL="342900" lvl="1" indent="-342900">
              <a:buFont typeface="Webdings" panose="05030102010509060703" pitchFamily="18" charset="2"/>
              <a:buChar char="4"/>
            </a:pPr>
            <a:r>
              <a:rPr lang="de-AT" sz="2400" b="1" dirty="0" smtClean="0"/>
              <a:t>2.2 Ganztagsbetreuung</a:t>
            </a:r>
            <a:endParaRPr lang="de-AT" sz="2000" b="1" dirty="0"/>
          </a:p>
          <a:p>
            <a:pPr lvl="1"/>
            <a:r>
              <a:rPr lang="de-AT" dirty="0" smtClean="0"/>
              <a:t>Zustimmung am höchsten, wenn beide Eltern arbeiten (52 %)</a:t>
            </a:r>
          </a:p>
          <a:p>
            <a:pPr lvl="1"/>
            <a:r>
              <a:rPr lang="de-AT" dirty="0" smtClean="0"/>
              <a:t>Zustimmung sinkt, wenn Familie mehrere Kinder hat (51 %)</a:t>
            </a:r>
          </a:p>
          <a:p>
            <a:pPr lvl="1"/>
            <a:r>
              <a:rPr lang="de-AT" dirty="0" smtClean="0"/>
              <a:t>bei Unter-19-Jährigen Zustimmung gedämpft (22 %)</a:t>
            </a:r>
            <a:endParaRPr lang="de-AT" dirty="0"/>
          </a:p>
        </p:txBody>
      </p:sp>
    </p:spTree>
    <p:extLst>
      <p:ext uri="{BB962C8B-B14F-4D97-AF65-F5344CB8AC3E}">
        <p14:creationId xmlns:p14="http://schemas.microsoft.com/office/powerpoint/2010/main" xmlns="" val="6170920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2 Ausbildung &amp; Berufswelt</a:t>
            </a:r>
            <a:endParaRPr lang="de-AT" dirty="0"/>
          </a:p>
        </p:txBody>
      </p:sp>
      <p:sp>
        <p:nvSpPr>
          <p:cNvPr id="3" name="Inhaltsplatzhalter 2"/>
          <p:cNvSpPr>
            <a:spLocks noGrp="1"/>
          </p:cNvSpPr>
          <p:nvPr>
            <p:ph idx="1"/>
          </p:nvPr>
        </p:nvSpPr>
        <p:spPr>
          <a:xfrm>
            <a:off x="488373" y="1513610"/>
            <a:ext cx="7720446" cy="4554682"/>
          </a:xfrm>
        </p:spPr>
        <p:txBody>
          <a:bodyPr/>
          <a:lstStyle/>
          <a:p>
            <a:r>
              <a:rPr lang="de-AT" dirty="0" smtClean="0"/>
              <a:t>2.3 Gemeinsame Schule bis 14</a:t>
            </a:r>
          </a:p>
          <a:p>
            <a:pPr lvl="1"/>
            <a:r>
              <a:rPr lang="de-AT" dirty="0" smtClean="0"/>
              <a:t>45 % Zustimmung</a:t>
            </a:r>
          </a:p>
          <a:p>
            <a:pPr lvl="1"/>
            <a:r>
              <a:rPr lang="de-AT" dirty="0" smtClean="0"/>
              <a:t>37 % Ablehnung</a:t>
            </a:r>
          </a:p>
          <a:p>
            <a:pPr lvl="1"/>
            <a:r>
              <a:rPr lang="de-AT" dirty="0" smtClean="0"/>
              <a:t>18 % Unentschiedene</a:t>
            </a:r>
          </a:p>
          <a:p>
            <a:pPr lvl="1"/>
            <a:r>
              <a:rPr lang="de-AT" dirty="0" smtClean="0"/>
              <a:t>bei Unter-19-Jährigen: 33 % Zustimmung</a:t>
            </a:r>
          </a:p>
          <a:p>
            <a:pPr lvl="1"/>
            <a:endParaRPr lang="de-AT" dirty="0"/>
          </a:p>
          <a:p>
            <a:pPr marL="342900" lvl="1" indent="-342900">
              <a:buFont typeface="Webdings" panose="05030102010509060703" pitchFamily="18" charset="2"/>
              <a:buChar char="4"/>
            </a:pPr>
            <a:r>
              <a:rPr lang="de-AT" sz="2400" b="1" dirty="0" smtClean="0"/>
              <a:t>2.4 Religions- u. Ethikunterricht</a:t>
            </a:r>
            <a:endParaRPr lang="de-AT" sz="2000" b="1" dirty="0"/>
          </a:p>
          <a:p>
            <a:pPr lvl="1"/>
            <a:r>
              <a:rPr lang="de-AT" dirty="0" smtClean="0"/>
              <a:t>74 % für Religionsunterricht </a:t>
            </a:r>
            <a:r>
              <a:rPr lang="de-AT" sz="1400" dirty="0" smtClean="0"/>
              <a:t>(allein oder parallel mit Ethikunterricht)</a:t>
            </a:r>
          </a:p>
          <a:p>
            <a:pPr lvl="1"/>
            <a:r>
              <a:rPr lang="de-AT" dirty="0" smtClean="0"/>
              <a:t>12 % für Ethik- statt Religionsunterricht</a:t>
            </a:r>
          </a:p>
          <a:p>
            <a:pPr lvl="1"/>
            <a:r>
              <a:rPr lang="de-AT" dirty="0" smtClean="0"/>
              <a:t>nur 2 % für Auslagerung des Religionsunterrichts in die Pfarrgemeinden</a:t>
            </a:r>
          </a:p>
          <a:p>
            <a:pPr lvl="1"/>
            <a:endParaRPr lang="de-AT" dirty="0"/>
          </a:p>
        </p:txBody>
      </p:sp>
    </p:spTree>
    <p:extLst>
      <p:ext uri="{BB962C8B-B14F-4D97-AF65-F5344CB8AC3E}">
        <p14:creationId xmlns:p14="http://schemas.microsoft.com/office/powerpoint/2010/main" xmlns="" val="25545947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2 Ausbildung &amp; Berufswelt</a:t>
            </a:r>
            <a:endParaRPr lang="de-AT" dirty="0"/>
          </a:p>
        </p:txBody>
      </p:sp>
      <p:sp>
        <p:nvSpPr>
          <p:cNvPr id="3" name="Inhaltsplatzhalter 2"/>
          <p:cNvSpPr>
            <a:spLocks noGrp="1"/>
          </p:cNvSpPr>
          <p:nvPr>
            <p:ph idx="1"/>
          </p:nvPr>
        </p:nvSpPr>
        <p:spPr>
          <a:xfrm>
            <a:off x="280555" y="1586345"/>
            <a:ext cx="8759536" cy="4114800"/>
          </a:xfrm>
        </p:spPr>
        <p:txBody>
          <a:bodyPr/>
          <a:lstStyle/>
          <a:p>
            <a:r>
              <a:rPr lang="de-AT" dirty="0" smtClean="0"/>
              <a:t>2.5 Personen und Schulorganisationen</a:t>
            </a:r>
          </a:p>
          <a:p>
            <a:pPr lvl="1"/>
            <a:r>
              <a:rPr lang="de-AT" dirty="0" smtClean="0"/>
              <a:t>PädagogInnen sind Schlüssel für die Qualitätsanhebung</a:t>
            </a:r>
          </a:p>
          <a:p>
            <a:pPr lvl="1"/>
            <a:r>
              <a:rPr lang="de-AT" dirty="0" smtClean="0"/>
              <a:t>Bildungsreform ist überfällig</a:t>
            </a:r>
          </a:p>
          <a:p>
            <a:pPr lvl="1"/>
            <a:endParaRPr lang="de-AT" dirty="0"/>
          </a:p>
          <a:p>
            <a:pPr marL="342900" lvl="1" indent="-342900">
              <a:buFont typeface="Webdings" panose="05030102010509060703" pitchFamily="18" charset="2"/>
              <a:buChar char="4"/>
            </a:pPr>
            <a:r>
              <a:rPr lang="de-AT" sz="2400" b="1" dirty="0" smtClean="0"/>
              <a:t>2.6 Bildung und Armut</a:t>
            </a:r>
          </a:p>
          <a:p>
            <a:pPr lvl="1"/>
            <a:r>
              <a:rPr lang="de-AT" dirty="0"/>
              <a:t>Bedingungsloses Grundeinkommen </a:t>
            </a:r>
          </a:p>
          <a:p>
            <a:pPr lvl="1"/>
            <a:r>
              <a:rPr lang="de-AT" dirty="0" smtClean="0"/>
              <a:t>gute </a:t>
            </a:r>
            <a:r>
              <a:rPr lang="de-AT" dirty="0"/>
              <a:t>Bildung verhindert Armut (64 % Zustimmung)</a:t>
            </a:r>
          </a:p>
          <a:p>
            <a:pPr lvl="1"/>
            <a:r>
              <a:rPr lang="de-AT" dirty="0"/>
              <a:t>direkte politische Armutsbekämpfung notwendig (85 % Zustimmung)</a:t>
            </a:r>
          </a:p>
          <a:p>
            <a:pPr lvl="1"/>
            <a:r>
              <a:rPr lang="de-AT" dirty="0" smtClean="0"/>
              <a:t>gerechte </a:t>
            </a:r>
            <a:r>
              <a:rPr lang="de-AT" dirty="0"/>
              <a:t>Verteilung von Arbeit (71 % Zustimmung)</a:t>
            </a:r>
          </a:p>
          <a:p>
            <a:pPr marL="1200150" lvl="3" indent="-342900">
              <a:buFont typeface="Webdings" panose="05030102010509060703" pitchFamily="18" charset="2"/>
              <a:buChar char="4"/>
            </a:pPr>
            <a:r>
              <a:rPr lang="de-AT" sz="1600" dirty="0" smtClean="0"/>
              <a:t>Starker Wunsch von Eltern mit Kindern: mit einem Einkommen u. </a:t>
            </a:r>
            <a:br>
              <a:rPr lang="de-AT" sz="1600" dirty="0" smtClean="0"/>
            </a:br>
            <a:r>
              <a:rPr lang="de-AT" sz="1600" dirty="0" smtClean="0"/>
              <a:t>30 </a:t>
            </a:r>
            <a:r>
              <a:rPr lang="de-AT" sz="1600" dirty="0" err="1" smtClean="0"/>
              <a:t>Std.Wo.Arbeitzeit</a:t>
            </a:r>
            <a:r>
              <a:rPr lang="de-AT" sz="1600" dirty="0" smtClean="0"/>
              <a:t> eine Familie erhalten zu können</a:t>
            </a:r>
            <a:endParaRPr lang="de-AT" sz="1600" dirty="0"/>
          </a:p>
        </p:txBody>
      </p:sp>
    </p:spTree>
    <p:extLst>
      <p:ext uri="{BB962C8B-B14F-4D97-AF65-F5344CB8AC3E}">
        <p14:creationId xmlns:p14="http://schemas.microsoft.com/office/powerpoint/2010/main" xmlns="" val="33115182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2 Ausbildung &amp; Berufswelt</a:t>
            </a:r>
            <a:endParaRPr lang="de-AT" dirty="0"/>
          </a:p>
        </p:txBody>
      </p:sp>
      <p:sp>
        <p:nvSpPr>
          <p:cNvPr id="3" name="Inhaltsplatzhalter 2"/>
          <p:cNvSpPr>
            <a:spLocks noGrp="1"/>
          </p:cNvSpPr>
          <p:nvPr>
            <p:ph idx="1"/>
          </p:nvPr>
        </p:nvSpPr>
        <p:spPr>
          <a:xfrm>
            <a:off x="446809" y="1482436"/>
            <a:ext cx="8520545" cy="4114800"/>
          </a:xfrm>
        </p:spPr>
        <p:txBody>
          <a:bodyPr/>
          <a:lstStyle/>
          <a:p>
            <a:r>
              <a:rPr lang="de-AT" dirty="0" smtClean="0"/>
              <a:t>2.7 Berufliche Arbeitswelt</a:t>
            </a:r>
          </a:p>
          <a:p>
            <a:pPr lvl="1"/>
            <a:r>
              <a:rPr lang="de-AT" dirty="0" smtClean="0"/>
              <a:t>neoliberale Grundströmung in der Arbeitswelt wird kritisiert</a:t>
            </a:r>
          </a:p>
          <a:p>
            <a:pPr lvl="1"/>
            <a:r>
              <a:rPr lang="de-AT" dirty="0" smtClean="0"/>
              <a:t>Abstimmung der </a:t>
            </a:r>
            <a:r>
              <a:rPr lang="de-AT" dirty="0" err="1" smtClean="0"/>
              <a:t>berufl</a:t>
            </a:r>
            <a:r>
              <a:rPr lang="de-AT" dirty="0" smtClean="0"/>
              <a:t>. Arbeitswelt mit anderen „Arbeitsbereichen“ </a:t>
            </a:r>
            <a:r>
              <a:rPr lang="de-AT" sz="1600" dirty="0" smtClean="0"/>
              <a:t>(soziale Dienste, Zeit mit Kindern, Pflegezeiten) </a:t>
            </a:r>
            <a:r>
              <a:rPr lang="de-AT" dirty="0" smtClean="0"/>
              <a:t>ermöglichen</a:t>
            </a:r>
          </a:p>
          <a:p>
            <a:pPr lvl="2"/>
            <a:r>
              <a:rPr lang="de-AT" dirty="0" smtClean="0"/>
              <a:t>Flexibilisierung der Arbeitszeiten</a:t>
            </a:r>
          </a:p>
          <a:p>
            <a:pPr lvl="2"/>
            <a:r>
              <a:rPr lang="de-AT" dirty="0" smtClean="0"/>
              <a:t>Reduzierung der Erwerbsarbeit  </a:t>
            </a:r>
            <a:r>
              <a:rPr lang="de-AT" sz="1600" dirty="0" smtClean="0"/>
              <a:t>(damit noch Zeit für anderes bleibt)</a:t>
            </a:r>
          </a:p>
          <a:p>
            <a:pPr lvl="2"/>
            <a:r>
              <a:rPr lang="de-AT" dirty="0" smtClean="0"/>
              <a:t>Wirtschaftskrise verschärft Ökonomisierung des Lebens</a:t>
            </a:r>
          </a:p>
          <a:p>
            <a:pPr lvl="1"/>
            <a:r>
              <a:rPr lang="de-AT" dirty="0" smtClean="0"/>
              <a:t>Kultur der Anerkennung</a:t>
            </a:r>
          </a:p>
          <a:p>
            <a:pPr lvl="2"/>
            <a:r>
              <a:rPr lang="de-AT" dirty="0" smtClean="0"/>
              <a:t>gleiche Entlohnung für gleichwertige Arbeit von Männern u. Frauen</a:t>
            </a:r>
          </a:p>
          <a:p>
            <a:pPr lvl="1"/>
            <a:r>
              <a:rPr lang="de-AT" dirty="0" smtClean="0"/>
              <a:t>wachsender Leidensdruck</a:t>
            </a:r>
          </a:p>
          <a:p>
            <a:pPr lvl="2"/>
            <a:r>
              <a:rPr lang="de-AT" dirty="0"/>
              <a:t>w</a:t>
            </a:r>
            <a:r>
              <a:rPr lang="de-AT" dirty="0" smtClean="0"/>
              <a:t>achsender Leistungsdruck, „moderne Sklavenarbeit“</a:t>
            </a:r>
          </a:p>
          <a:p>
            <a:pPr lvl="2"/>
            <a:r>
              <a:rPr lang="de-AT" dirty="0" smtClean="0"/>
              <a:t>Zeit für Spiritualität und Tiefgang fehlt </a:t>
            </a:r>
            <a:endParaRPr lang="de-AT" dirty="0"/>
          </a:p>
        </p:txBody>
      </p:sp>
    </p:spTree>
    <p:extLst>
      <p:ext uri="{BB962C8B-B14F-4D97-AF65-F5344CB8AC3E}">
        <p14:creationId xmlns:p14="http://schemas.microsoft.com/office/powerpoint/2010/main" xmlns="" val="40828482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3 Zum Miteinander im Land</a:t>
            </a:r>
            <a:endParaRPr lang="de-AT" dirty="0"/>
          </a:p>
        </p:txBody>
      </p:sp>
      <p:sp>
        <p:nvSpPr>
          <p:cNvPr id="3" name="Inhaltsplatzhalter 2"/>
          <p:cNvSpPr>
            <a:spLocks noGrp="1"/>
          </p:cNvSpPr>
          <p:nvPr>
            <p:ph idx="1"/>
          </p:nvPr>
        </p:nvSpPr>
        <p:spPr>
          <a:xfrm>
            <a:off x="280555" y="1721427"/>
            <a:ext cx="8759536" cy="4114800"/>
          </a:xfrm>
        </p:spPr>
        <p:txBody>
          <a:bodyPr/>
          <a:lstStyle/>
          <a:p>
            <a:r>
              <a:rPr lang="de-AT" dirty="0" smtClean="0"/>
              <a:t>3.1 Politisches Engagement der Religionsgemeinschaften wird erwartet</a:t>
            </a:r>
          </a:p>
          <a:p>
            <a:pPr lvl="1"/>
            <a:r>
              <a:rPr lang="de-AT" dirty="0" smtClean="0"/>
              <a:t>Die Befragten erwarten sich hohes politisches Engagement</a:t>
            </a:r>
          </a:p>
          <a:p>
            <a:pPr lvl="2"/>
            <a:r>
              <a:rPr lang="de-AT" dirty="0" smtClean="0"/>
              <a:t>in sozialen Fragen – Armut, Gerechtigkeit, Veränderungen in der Arbeitswelt (92 %)</a:t>
            </a:r>
          </a:p>
          <a:p>
            <a:pPr lvl="2"/>
            <a:r>
              <a:rPr lang="de-AT" dirty="0" smtClean="0"/>
              <a:t>für den Frieden in der Welt (88 %)</a:t>
            </a:r>
          </a:p>
          <a:p>
            <a:pPr lvl="2"/>
            <a:r>
              <a:rPr lang="de-AT" dirty="0" smtClean="0"/>
              <a:t>gegen Ausländerfeindlichkeit (82 %)</a:t>
            </a:r>
          </a:p>
          <a:p>
            <a:pPr lvl="2"/>
            <a:r>
              <a:rPr lang="de-AT" dirty="0" smtClean="0"/>
              <a:t>für die Erhaltung der Umwelt (80 %)</a:t>
            </a:r>
          </a:p>
          <a:p>
            <a:pPr lvl="2"/>
            <a:r>
              <a:rPr lang="de-AT" dirty="0" smtClean="0"/>
              <a:t>für die Zukunft der Menschheit (79 %)</a:t>
            </a:r>
          </a:p>
          <a:p>
            <a:pPr lvl="2"/>
            <a:r>
              <a:rPr lang="de-AT" dirty="0" smtClean="0"/>
              <a:t>gegen die Benachteiligung von Frauen (77 %)</a:t>
            </a:r>
          </a:p>
          <a:p>
            <a:pPr lvl="2"/>
            <a:r>
              <a:rPr lang="de-AT" dirty="0"/>
              <a:t>f</a:t>
            </a:r>
            <a:r>
              <a:rPr lang="de-AT" dirty="0" smtClean="0"/>
              <a:t>ür Gerechtigkeit und gerechte Politik (75 %)</a:t>
            </a:r>
          </a:p>
          <a:p>
            <a:pPr lvl="1"/>
            <a:endParaRPr lang="de-AT" dirty="0" smtClean="0"/>
          </a:p>
        </p:txBody>
      </p:sp>
    </p:spTree>
    <p:extLst>
      <p:ext uri="{BB962C8B-B14F-4D97-AF65-F5344CB8AC3E}">
        <p14:creationId xmlns:p14="http://schemas.microsoft.com/office/powerpoint/2010/main" xmlns="" val="19818718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3 Zum Miteinander im Land</a:t>
            </a:r>
            <a:endParaRPr lang="de-AT" dirty="0"/>
          </a:p>
        </p:txBody>
      </p:sp>
      <p:sp>
        <p:nvSpPr>
          <p:cNvPr id="3" name="Inhaltsplatzhalter 2"/>
          <p:cNvSpPr>
            <a:spLocks noGrp="1"/>
          </p:cNvSpPr>
          <p:nvPr>
            <p:ph idx="1"/>
          </p:nvPr>
        </p:nvSpPr>
        <p:spPr>
          <a:xfrm>
            <a:off x="228601" y="1742209"/>
            <a:ext cx="8759536" cy="4114800"/>
          </a:xfrm>
        </p:spPr>
        <p:txBody>
          <a:bodyPr/>
          <a:lstStyle/>
          <a:p>
            <a:r>
              <a:rPr lang="de-AT" dirty="0" smtClean="0"/>
              <a:t>3.2 Interkulturalität – Vielfalt als Reichtum</a:t>
            </a:r>
          </a:p>
          <a:p>
            <a:pPr lvl="1"/>
            <a:r>
              <a:rPr lang="de-AT" dirty="0" smtClean="0"/>
              <a:t>aufmerksame Gestaltung der kulturellen und weltanschaulichen Vielfalt</a:t>
            </a:r>
          </a:p>
          <a:p>
            <a:pPr lvl="1"/>
            <a:r>
              <a:rPr lang="de-AT" dirty="0" smtClean="0"/>
              <a:t>Kirche muss entschlossen gegen Islamfeindlichkeit auftreten</a:t>
            </a:r>
          </a:p>
          <a:p>
            <a:pPr lvl="1"/>
            <a:r>
              <a:rPr lang="de-AT" dirty="0" smtClean="0"/>
              <a:t>weltanschaulicher Dialog auch mit Agnostikern, Atheisten</a:t>
            </a:r>
          </a:p>
          <a:p>
            <a:pPr lvl="1"/>
            <a:r>
              <a:rPr lang="de-AT" dirty="0" smtClean="0"/>
              <a:t>aber kein Dialog „mit rosaroter Brille“</a:t>
            </a:r>
          </a:p>
          <a:p>
            <a:pPr lvl="1"/>
            <a:r>
              <a:rPr lang="de-AT" dirty="0" smtClean="0"/>
              <a:t>qualitativ neue Religionspolitik</a:t>
            </a:r>
          </a:p>
          <a:p>
            <a:pPr lvl="1"/>
            <a:r>
              <a:rPr lang="de-AT" dirty="0" smtClean="0"/>
              <a:t>für öffentliche Präsenz des Glaubens</a:t>
            </a:r>
          </a:p>
          <a:p>
            <a:pPr lvl="1"/>
            <a:r>
              <a:rPr lang="de-AT" dirty="0" smtClean="0"/>
              <a:t>miteinander in zentralen Fragen des gesellschaftlichen Lebens</a:t>
            </a:r>
          </a:p>
          <a:p>
            <a:pPr lvl="1"/>
            <a:r>
              <a:rPr lang="de-AT" dirty="0" smtClean="0"/>
              <a:t>miteinander mit den im Land lebenden </a:t>
            </a:r>
            <a:r>
              <a:rPr lang="de-AT" dirty="0" err="1" smtClean="0"/>
              <a:t>MigrantInnen</a:t>
            </a:r>
            <a:r>
              <a:rPr lang="de-AT" dirty="0" smtClean="0"/>
              <a:t>, </a:t>
            </a:r>
            <a:r>
              <a:rPr lang="de-AT" dirty="0" err="1" smtClean="0"/>
              <a:t>AusländerInnen</a:t>
            </a:r>
            <a:r>
              <a:rPr lang="de-AT" dirty="0" smtClean="0"/>
              <a:t>, Flüchtlingen</a:t>
            </a:r>
          </a:p>
        </p:txBody>
      </p:sp>
    </p:spTree>
    <p:extLst>
      <p:ext uri="{BB962C8B-B14F-4D97-AF65-F5344CB8AC3E}">
        <p14:creationId xmlns:p14="http://schemas.microsoft.com/office/powerpoint/2010/main" xmlns="" val="29361558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 y="0"/>
            <a:ext cx="7471063" cy="1219200"/>
          </a:xfrm>
        </p:spPr>
        <p:txBody>
          <a:bodyPr/>
          <a:lstStyle/>
          <a:p>
            <a:r>
              <a:rPr lang="de-AT" dirty="0" smtClean="0"/>
              <a:t>4 </a:t>
            </a:r>
            <a:r>
              <a:rPr lang="de-AT" sz="3600" dirty="0" smtClean="0"/>
              <a:t>Welche Welt wollen wir </a:t>
            </a:r>
            <a:br>
              <a:rPr lang="de-AT" sz="3600" dirty="0" smtClean="0"/>
            </a:br>
            <a:r>
              <a:rPr lang="de-AT" sz="3600" dirty="0" smtClean="0"/>
              <a:t>unseren Kindern hinterlassen?</a:t>
            </a:r>
            <a:endParaRPr lang="de-AT" sz="3600" dirty="0"/>
          </a:p>
        </p:txBody>
      </p:sp>
      <p:sp>
        <p:nvSpPr>
          <p:cNvPr id="3" name="Inhaltsplatzhalter 2"/>
          <p:cNvSpPr>
            <a:spLocks noGrp="1"/>
          </p:cNvSpPr>
          <p:nvPr>
            <p:ph idx="1"/>
          </p:nvPr>
        </p:nvSpPr>
        <p:spPr>
          <a:xfrm>
            <a:off x="363682" y="1482436"/>
            <a:ext cx="8354291" cy="4114800"/>
          </a:xfrm>
        </p:spPr>
        <p:txBody>
          <a:bodyPr/>
          <a:lstStyle/>
          <a:p>
            <a:r>
              <a:rPr lang="de-AT" dirty="0" smtClean="0"/>
              <a:t>4.1 Ökologische Sensibilität</a:t>
            </a:r>
          </a:p>
          <a:p>
            <a:pPr lvl="1"/>
            <a:r>
              <a:rPr lang="de-AT" dirty="0" smtClean="0"/>
              <a:t>zugunsten der Umwelt Lebensstil verändern (62 % Zustimmung)</a:t>
            </a:r>
          </a:p>
          <a:p>
            <a:pPr lvl="1"/>
            <a:r>
              <a:rPr lang="de-AT" dirty="0" smtClean="0"/>
              <a:t>große Mehrheit sieht Zusammenhang zw. Ökologie und Gerechtigkeit (78 % Zustimmung)</a:t>
            </a:r>
          </a:p>
          <a:p>
            <a:pPr lvl="1"/>
            <a:r>
              <a:rPr lang="de-AT" dirty="0" smtClean="0"/>
              <a:t>offene Frage: Wie kann nachhaltiger Lebensstil praktisch aussehen?</a:t>
            </a:r>
          </a:p>
          <a:p>
            <a:pPr marL="342900" lvl="2" indent="-342900">
              <a:buClr>
                <a:srgbClr val="000099"/>
              </a:buClr>
              <a:buFont typeface="Webdings" panose="05030102010509060703" pitchFamily="18" charset="2"/>
              <a:buChar char="4"/>
            </a:pPr>
            <a:r>
              <a:rPr lang="de-AT" sz="2400" b="1" dirty="0" smtClean="0"/>
              <a:t>4.2 Grundhaltung</a:t>
            </a:r>
          </a:p>
          <a:p>
            <a:pPr lvl="1"/>
            <a:r>
              <a:rPr lang="de-AT" dirty="0" smtClean="0"/>
              <a:t>verstärkte ökologische Bildung</a:t>
            </a:r>
          </a:p>
          <a:p>
            <a:pPr lvl="1"/>
            <a:r>
              <a:rPr lang="de-AT" dirty="0" smtClean="0"/>
              <a:t>politisches Engagement für Gerechtigkeit und Nachhaltigkeit</a:t>
            </a:r>
          </a:p>
          <a:p>
            <a:pPr lvl="1"/>
            <a:r>
              <a:rPr lang="de-AT" dirty="0" smtClean="0"/>
              <a:t>nachbarschaftliche Netzwerke</a:t>
            </a:r>
          </a:p>
          <a:p>
            <a:pPr marL="457200" lvl="1" indent="0">
              <a:buNone/>
            </a:pPr>
            <a:endParaRPr lang="de-AT" dirty="0"/>
          </a:p>
          <a:p>
            <a:pPr marL="800100" lvl="3" indent="-342900">
              <a:buClr>
                <a:srgbClr val="000099"/>
              </a:buClr>
              <a:buFont typeface="Webdings" panose="05030102010509060703" pitchFamily="18" charset="2"/>
              <a:buChar char="4"/>
            </a:pPr>
            <a:endParaRPr lang="de-AT" sz="2200" b="1" dirty="0"/>
          </a:p>
          <a:p>
            <a:pPr lvl="1"/>
            <a:endParaRPr lang="de-AT" dirty="0" smtClean="0"/>
          </a:p>
        </p:txBody>
      </p:sp>
    </p:spTree>
    <p:extLst>
      <p:ext uri="{BB962C8B-B14F-4D97-AF65-F5344CB8AC3E}">
        <p14:creationId xmlns:p14="http://schemas.microsoft.com/office/powerpoint/2010/main" xmlns="" val="6293905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4 </a:t>
            </a:r>
            <a:r>
              <a:rPr lang="de-AT" sz="3600" dirty="0"/>
              <a:t>Welche Welt wollen wir </a:t>
            </a:r>
            <a:br>
              <a:rPr lang="de-AT" sz="3600" dirty="0"/>
            </a:br>
            <a:r>
              <a:rPr lang="de-AT" sz="3600" dirty="0"/>
              <a:t>unseren Kindern hinterlassen?</a:t>
            </a:r>
          </a:p>
        </p:txBody>
      </p:sp>
      <p:sp>
        <p:nvSpPr>
          <p:cNvPr id="3" name="Inhaltsplatzhalter 2"/>
          <p:cNvSpPr>
            <a:spLocks noGrp="1"/>
          </p:cNvSpPr>
          <p:nvPr>
            <p:ph idx="1"/>
          </p:nvPr>
        </p:nvSpPr>
        <p:spPr>
          <a:xfrm>
            <a:off x="259773" y="1679863"/>
            <a:ext cx="8759536" cy="4114800"/>
          </a:xfrm>
        </p:spPr>
        <p:txBody>
          <a:bodyPr/>
          <a:lstStyle/>
          <a:p>
            <a:r>
              <a:rPr lang="de-AT" dirty="0" smtClean="0"/>
              <a:t>4.3 Konkrete Einzelmaßnahmen</a:t>
            </a:r>
          </a:p>
          <a:p>
            <a:pPr lvl="1"/>
            <a:r>
              <a:rPr lang="de-AT" dirty="0" smtClean="0"/>
              <a:t>öffentlicher Verkehr – </a:t>
            </a:r>
            <a:r>
              <a:rPr lang="de-AT" sz="1600" dirty="0" smtClean="0"/>
              <a:t>Verzicht auf Auto, Flugreisen; pro Elektro- u. Gasautos</a:t>
            </a:r>
          </a:p>
          <a:p>
            <a:pPr lvl="1"/>
            <a:r>
              <a:rPr lang="de-AT" dirty="0" smtClean="0"/>
              <a:t>Ökostrom – </a:t>
            </a:r>
            <a:r>
              <a:rPr lang="de-AT" sz="1600" dirty="0" smtClean="0"/>
              <a:t>sparsamer </a:t>
            </a:r>
            <a:r>
              <a:rPr lang="de-AT" sz="1600" dirty="0"/>
              <a:t>Umgang mit Energie, Passivhäuser bauen</a:t>
            </a:r>
          </a:p>
          <a:p>
            <a:pPr lvl="1"/>
            <a:r>
              <a:rPr lang="de-AT" dirty="0" smtClean="0"/>
              <a:t>Bio-Produkte aus der Region – </a:t>
            </a:r>
            <a:r>
              <a:rPr lang="de-AT" sz="1600" dirty="0"/>
              <a:t>weniger Fleisch, Fair Trade unterstützen</a:t>
            </a:r>
          </a:p>
          <a:p>
            <a:pPr lvl="1"/>
            <a:r>
              <a:rPr lang="de-AT" dirty="0" smtClean="0"/>
              <a:t>Reduktion von Abfall</a:t>
            </a:r>
          </a:p>
          <a:p>
            <a:pPr lvl="1"/>
            <a:r>
              <a:rPr lang="de-AT" dirty="0" smtClean="0"/>
              <a:t>Tauschhandel – </a:t>
            </a:r>
            <a:r>
              <a:rPr lang="de-AT" sz="1600" dirty="0" smtClean="0"/>
              <a:t>Secondhandläden</a:t>
            </a:r>
          </a:p>
          <a:p>
            <a:pPr lvl="1"/>
            <a:endParaRPr lang="de-AT" sz="1600" dirty="0" smtClean="0"/>
          </a:p>
          <a:p>
            <a:pPr marL="342900" lvl="2" indent="-342900">
              <a:buClr>
                <a:srgbClr val="000099"/>
              </a:buClr>
              <a:buFont typeface="Webdings" panose="05030102010509060703" pitchFamily="18" charset="2"/>
              <a:buChar char="4"/>
            </a:pPr>
            <a:r>
              <a:rPr lang="de-AT" sz="2400" b="1" dirty="0" smtClean="0"/>
              <a:t>4.4 Kirchen und Spiritualität</a:t>
            </a:r>
          </a:p>
          <a:p>
            <a:pPr lvl="1"/>
            <a:r>
              <a:rPr lang="de-AT" dirty="0" smtClean="0"/>
              <a:t>Kirche ist „global </a:t>
            </a:r>
            <a:r>
              <a:rPr lang="de-AT" dirty="0" err="1" smtClean="0"/>
              <a:t>player</a:t>
            </a:r>
            <a:r>
              <a:rPr lang="de-AT" dirty="0" smtClean="0"/>
              <a:t>“: mit gutem Beispiel vorangehen </a:t>
            </a:r>
            <a:br>
              <a:rPr lang="de-AT" dirty="0" smtClean="0"/>
            </a:br>
            <a:r>
              <a:rPr lang="de-AT" dirty="0" smtClean="0"/>
              <a:t>und sich stärker einbringen</a:t>
            </a:r>
          </a:p>
          <a:p>
            <a:pPr lvl="1"/>
            <a:r>
              <a:rPr lang="de-AT" dirty="0" smtClean="0"/>
              <a:t>Stärkung der ökologischen Spiritualität</a:t>
            </a:r>
          </a:p>
          <a:p>
            <a:pPr marL="457200" lvl="1" indent="0">
              <a:buNone/>
            </a:pPr>
            <a:endParaRPr lang="de-AT" dirty="0"/>
          </a:p>
          <a:p>
            <a:pPr marL="800100" lvl="3" indent="-342900">
              <a:buClr>
                <a:srgbClr val="000099"/>
              </a:buClr>
              <a:buFont typeface="Webdings" panose="05030102010509060703" pitchFamily="18" charset="2"/>
              <a:buChar char="4"/>
            </a:pPr>
            <a:endParaRPr lang="de-AT" sz="2200" b="1" dirty="0"/>
          </a:p>
          <a:p>
            <a:pPr lvl="1"/>
            <a:endParaRPr lang="de-AT" dirty="0" smtClean="0"/>
          </a:p>
        </p:txBody>
      </p:sp>
    </p:spTree>
    <p:extLst>
      <p:ext uri="{BB962C8B-B14F-4D97-AF65-F5344CB8AC3E}">
        <p14:creationId xmlns:p14="http://schemas.microsoft.com/office/powerpoint/2010/main" xmlns="" val="26749769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smtClean="0"/>
              <a:t>Online-Umfrage </a:t>
            </a:r>
            <a:r>
              <a:rPr lang="de-AT" dirty="0" smtClean="0"/>
              <a:t>2013</a:t>
            </a:r>
            <a:endParaRPr lang="de-AT" sz="3600" dirty="0"/>
          </a:p>
        </p:txBody>
      </p:sp>
      <p:sp>
        <p:nvSpPr>
          <p:cNvPr id="3" name="Inhaltsplatzhalter 2"/>
          <p:cNvSpPr>
            <a:spLocks noGrp="1"/>
          </p:cNvSpPr>
          <p:nvPr>
            <p:ph idx="1"/>
          </p:nvPr>
        </p:nvSpPr>
        <p:spPr>
          <a:xfrm>
            <a:off x="259773" y="1797627"/>
            <a:ext cx="8759536" cy="3997036"/>
          </a:xfrm>
        </p:spPr>
        <p:txBody>
          <a:bodyPr/>
          <a:lstStyle/>
          <a:p>
            <a:pPr marL="0" indent="0" algn="ctr">
              <a:buNone/>
            </a:pPr>
            <a:endParaRPr lang="de-AT" sz="4000" dirty="0" smtClean="0"/>
          </a:p>
          <a:p>
            <a:pPr marL="0" indent="0" algn="ctr">
              <a:buNone/>
            </a:pPr>
            <a:r>
              <a:rPr lang="de-AT" sz="4000" dirty="0" smtClean="0"/>
              <a:t>Danke </a:t>
            </a:r>
          </a:p>
          <a:p>
            <a:pPr marL="0" indent="0" algn="ctr">
              <a:buNone/>
            </a:pPr>
            <a:r>
              <a:rPr lang="de-AT" sz="4000" dirty="0" smtClean="0"/>
              <a:t>für </a:t>
            </a:r>
            <a:r>
              <a:rPr lang="de-AT" sz="4000" dirty="0"/>
              <a:t>Ihre </a:t>
            </a:r>
            <a:r>
              <a:rPr lang="de-AT" sz="4000" dirty="0" smtClean="0"/>
              <a:t>Aufmerksamkeit</a:t>
            </a:r>
            <a:r>
              <a:rPr lang="de-AT" sz="4000" dirty="0"/>
              <a:t>.</a:t>
            </a:r>
          </a:p>
          <a:p>
            <a:pPr marL="457200" lvl="1" indent="0">
              <a:buNone/>
            </a:pPr>
            <a:endParaRPr lang="de-AT" sz="4000" dirty="0"/>
          </a:p>
          <a:p>
            <a:pPr marL="457200" lvl="1" indent="0">
              <a:buNone/>
            </a:pPr>
            <a:r>
              <a:rPr lang="de-AT" sz="2400" dirty="0"/>
              <a:t>Studienautor:</a:t>
            </a:r>
          </a:p>
          <a:p>
            <a:pPr marL="457200" lvl="1" indent="0">
              <a:buNone/>
            </a:pPr>
            <a:r>
              <a:rPr lang="de-AT" sz="2400" dirty="0"/>
              <a:t>Dr. Paul M. </a:t>
            </a:r>
            <a:r>
              <a:rPr lang="de-AT" sz="2400" dirty="0" err="1"/>
              <a:t>Zulehner</a:t>
            </a:r>
            <a:endParaRPr lang="de-AT" sz="2400" dirty="0"/>
          </a:p>
          <a:p>
            <a:pPr marL="457200" lvl="1" indent="0">
              <a:buNone/>
            </a:pPr>
            <a:endParaRPr lang="de-AT" dirty="0"/>
          </a:p>
          <a:p>
            <a:pPr marL="800100" lvl="3" indent="-342900">
              <a:buClr>
                <a:srgbClr val="000099"/>
              </a:buClr>
              <a:buFont typeface="Webdings" panose="05030102010509060703" pitchFamily="18" charset="2"/>
              <a:buChar char="4"/>
            </a:pPr>
            <a:endParaRPr lang="de-AT" sz="2200" b="1" dirty="0"/>
          </a:p>
          <a:p>
            <a:pPr lvl="1"/>
            <a:endParaRPr lang="de-AT" dirty="0" smtClean="0"/>
          </a:p>
        </p:txBody>
      </p:sp>
    </p:spTree>
    <p:extLst>
      <p:ext uri="{BB962C8B-B14F-4D97-AF65-F5344CB8AC3E}">
        <p14:creationId xmlns:p14="http://schemas.microsoft.com/office/powerpoint/2010/main" xmlns="" val="358439243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Vorlage KAOE</Template>
  <TotalTime>0</TotalTime>
  <Words>1653</Words>
  <Application>Microsoft Office PowerPoint</Application>
  <PresentationFormat>Bildschirmpräsentation (4:3)</PresentationFormat>
  <Paragraphs>363</Paragraphs>
  <Slides>26</Slides>
  <Notes>0</Notes>
  <HiddenSlides>0</HiddenSlides>
  <MMClips>0</MMClips>
  <ScaleCrop>false</ScaleCrop>
  <HeadingPairs>
    <vt:vector size="4" baseType="variant">
      <vt:variant>
        <vt:lpstr>Design</vt:lpstr>
      </vt:variant>
      <vt:variant>
        <vt:i4>1</vt:i4>
      </vt:variant>
      <vt:variant>
        <vt:lpstr>Folientitel</vt:lpstr>
      </vt:variant>
      <vt:variant>
        <vt:i4>26</vt:i4>
      </vt:variant>
    </vt:vector>
  </HeadingPairs>
  <TitlesOfParts>
    <vt:vector size="27" baseType="lpstr">
      <vt:lpstr>Office Theme</vt:lpstr>
      <vt:lpstr>Folie 1</vt:lpstr>
      <vt:lpstr>Steckbrief der Studie</vt:lpstr>
      <vt:lpstr>1 Das familiale Lebensumfeld</vt:lpstr>
      <vt:lpstr>1 Das familiale Lebensumfeld</vt:lpstr>
      <vt:lpstr>1 Das familiale Lebensumfeld</vt:lpstr>
      <vt:lpstr>Verteilung | Ehebilder</vt:lpstr>
      <vt:lpstr>1 Das familiale Lebensumfeld</vt:lpstr>
      <vt:lpstr>1 Das familiale Lebensumfeld</vt:lpstr>
      <vt:lpstr>1 Das familiale Lebensumfeld</vt:lpstr>
      <vt:lpstr>1 Das familiale Lebensumfeld</vt:lpstr>
      <vt:lpstr>1 Das familiale Lebensumfeld</vt:lpstr>
      <vt:lpstr>1 Das familiale Lebensumfeld</vt:lpstr>
      <vt:lpstr>1 Das familiale Lebensumfeld</vt:lpstr>
      <vt:lpstr>1 Das familiale Lebensumfeld</vt:lpstr>
      <vt:lpstr>1 Das familiale Lebensumfeld</vt:lpstr>
      <vt:lpstr>1 Das familiale Lebensumfeld</vt:lpstr>
      <vt:lpstr>1 Das familiale Lebensumfeld</vt:lpstr>
      <vt:lpstr>2 Ausbildung &amp; Berufswelt</vt:lpstr>
      <vt:lpstr>2 Ausbildung &amp; Berufswelt</vt:lpstr>
      <vt:lpstr>2 Ausbildung &amp; Berufswelt</vt:lpstr>
      <vt:lpstr>2 Ausbildung &amp; Berufswelt</vt:lpstr>
      <vt:lpstr>3 Zum Miteinander im Land</vt:lpstr>
      <vt:lpstr>3 Zum Miteinander im Land</vt:lpstr>
      <vt:lpstr>4 Welche Welt wollen wir  unseren Kindern hinterlassen?</vt:lpstr>
      <vt:lpstr>4 Welche Welt wollen wir  unseren Kindern hinterlassen?</vt:lpstr>
      <vt:lpstr>Online-Umfrage 2013</vt:lpstr>
    </vt:vector>
  </TitlesOfParts>
  <Company>Industriellenvereinigung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Maria Etl</dc:creator>
  <cp:lastModifiedBy>KAOE</cp:lastModifiedBy>
  <cp:revision>169</cp:revision>
  <cp:lastPrinted>2014-01-24T10:20:17Z</cp:lastPrinted>
  <dcterms:created xsi:type="dcterms:W3CDTF">2014-01-21T13:22:18Z</dcterms:created>
  <dcterms:modified xsi:type="dcterms:W3CDTF">2014-01-29T07:17:59Z</dcterms:modified>
</cp:coreProperties>
</file>