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28"/>
  </p:notesMasterIdLst>
  <p:handoutMasterIdLst>
    <p:handoutMasterId r:id="rId29"/>
  </p:handoutMasterIdLst>
  <p:sldIdLst>
    <p:sldId id="256" r:id="rId2"/>
    <p:sldId id="257" r:id="rId3"/>
    <p:sldId id="279" r:id="rId4"/>
    <p:sldId id="258" r:id="rId5"/>
    <p:sldId id="280" r:id="rId6"/>
    <p:sldId id="259" r:id="rId7"/>
    <p:sldId id="260" r:id="rId8"/>
    <p:sldId id="269" r:id="rId9"/>
    <p:sldId id="270" r:id="rId10"/>
    <p:sldId id="271" r:id="rId11"/>
    <p:sldId id="274" r:id="rId12"/>
    <p:sldId id="275" r:id="rId13"/>
    <p:sldId id="276" r:id="rId14"/>
    <p:sldId id="277" r:id="rId15"/>
    <p:sldId id="278" r:id="rId16"/>
    <p:sldId id="272" r:id="rId17"/>
    <p:sldId id="273" r:id="rId18"/>
    <p:sldId id="261" r:id="rId19"/>
    <p:sldId id="262" r:id="rId20"/>
    <p:sldId id="263" r:id="rId21"/>
    <p:sldId id="264" r:id="rId22"/>
    <p:sldId id="265" r:id="rId23"/>
    <p:sldId id="266" r:id="rId24"/>
    <p:sldId id="267" r:id="rId25"/>
    <p:sldId id="268" r:id="rId26"/>
    <p:sldId id="281" r:id="rId27"/>
  </p:sldIdLst>
  <p:sldSz cx="9144000" cy="6858000" type="screen4x3"/>
  <p:notesSz cx="7099300" cy="10234613"/>
  <p:defaultTextStyle>
    <a:defPPr>
      <a:defRPr lang="de-DE"/>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99FF"/>
    <a:srgbClr val="CC0099"/>
    <a:srgbClr val="AA6692"/>
    <a:srgbClr val="CCCCFF"/>
    <a:srgbClr val="777777"/>
    <a:srgbClr val="33CCCC"/>
    <a:srgbClr val="9999FF"/>
    <a:srgbClr val="FF0000"/>
    <a:srgbClr val="00007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7" autoAdjust="0"/>
    <p:restoredTop sz="94660"/>
  </p:normalViewPr>
  <p:slideViewPr>
    <p:cSldViewPr snapToGrid="0">
      <p:cViewPr varScale="1">
        <p:scale>
          <a:sx n="92" d="100"/>
          <a:sy n="92" d="100"/>
        </p:scale>
        <p:origin x="1374" y="90"/>
      </p:cViewPr>
      <p:guideLst>
        <p:guide orient="horz" pos="2160"/>
        <p:guide pos="2880"/>
      </p:guideLst>
    </p:cSldViewPr>
  </p:slideViewPr>
  <p:notesTextViewPr>
    <p:cViewPr>
      <p:scale>
        <a:sx n="1" d="1"/>
        <a:sy n="1" d="1"/>
      </p:scale>
      <p:origin x="0" y="0"/>
    </p:cViewPr>
  </p:notesTextViewPr>
  <p:notesViewPr>
    <p:cSldViewPr snapToGrid="0">
      <p:cViewPr varScale="1">
        <p:scale>
          <a:sx n="70" d="100"/>
          <a:sy n="70" d="100"/>
        </p:scale>
        <p:origin x="3240"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2200" b="1" i="0" u="none" strike="noStrike" kern="1200" baseline="0">
              <a:solidFill>
                <a:schemeClr val="dk1">
                  <a:lumMod val="75000"/>
                  <a:lumOff val="25000"/>
                </a:schemeClr>
              </a:solidFill>
              <a:latin typeface="+mn-lt"/>
              <a:ea typeface="+mn-ea"/>
              <a:cs typeface="+mn-cs"/>
            </a:defRPr>
          </a:pPr>
          <a:endParaRPr lang="de-DE"/>
        </a:p>
      </c:txPr>
    </c:title>
    <c:autoTitleDeleted val="0"/>
    <c:plotArea>
      <c:layout/>
      <c:doughnutChart>
        <c:varyColors val="1"/>
        <c:ser>
          <c:idx val="0"/>
          <c:order val="0"/>
          <c:tx>
            <c:strRef>
              <c:f>Tabelle1!$B$1</c:f>
              <c:strCache>
                <c:ptCount val="1"/>
                <c:pt idx="0">
                  <c:v>Verteilung der Ehebilder unter den Befragten</c:v>
                </c:pt>
              </c:strCache>
            </c:strRef>
          </c:tx>
          <c:dPt>
            <c:idx val="0"/>
            <c:bubble3D val="0"/>
            <c:spPr>
              <a:solidFill>
                <a:schemeClr val="accent6"/>
              </a:solidFill>
              <a:ln>
                <a:noFill/>
              </a:ln>
              <a:effectLst>
                <a:outerShdw blurRad="254000" sx="102000" sy="102000" algn="ctr" rotWithShape="0">
                  <a:prstClr val="black">
                    <a:alpha val="20000"/>
                  </a:prstClr>
                </a:outerShdw>
              </a:effectLst>
            </c:spPr>
          </c:dPt>
          <c:dPt>
            <c:idx val="1"/>
            <c:bubble3D val="0"/>
            <c:spPr>
              <a:solidFill>
                <a:schemeClr val="accent5"/>
              </a:solidFill>
              <a:ln>
                <a:noFill/>
              </a:ln>
              <a:effectLst>
                <a:outerShdw blurRad="254000" sx="102000" sy="102000" algn="ctr" rotWithShape="0">
                  <a:prstClr val="black">
                    <a:alpha val="20000"/>
                  </a:prstClr>
                </a:outerShdw>
              </a:effectLst>
            </c:spPr>
          </c:dPt>
          <c:dPt>
            <c:idx val="2"/>
            <c:bubble3D val="0"/>
            <c:spPr>
              <a:solidFill>
                <a:schemeClr val="accent4"/>
              </a:solidFill>
              <a:ln>
                <a:noFill/>
              </a:ln>
              <a:effectLst>
                <a:outerShdw blurRad="254000" sx="102000" sy="102000" algn="ctr" rotWithShape="0">
                  <a:prstClr val="black">
                    <a:alpha val="20000"/>
                  </a:prstClr>
                </a:outerShdw>
              </a:effectLst>
            </c:spPr>
          </c:dPt>
          <c:dLbls>
            <c:spPr>
              <a:pattFill prst="pct75">
                <a:fgClr>
                  <a:schemeClr val="dk1">
                    <a:lumMod val="75000"/>
                    <a:lumOff val="25000"/>
                  </a:schemeClr>
                </a:fgClr>
                <a:bgClr>
                  <a:schemeClr val="dk1">
                    <a:lumMod val="65000"/>
                    <a:lumOff val="35000"/>
                  </a:scheme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330" b="1" i="0" u="none" strike="noStrike" kern="1200" baseline="0">
                    <a:solidFill>
                      <a:schemeClr val="lt1"/>
                    </a:solidFill>
                    <a:latin typeface="+mn-lt"/>
                    <a:ea typeface="+mn-ea"/>
                    <a:cs typeface="+mn-cs"/>
                  </a:defRPr>
                </a:pPr>
                <a:endParaRPr lang="de-DE"/>
              </a:p>
            </c:txPr>
            <c:showLegendKey val="0"/>
            <c:showVal val="0"/>
            <c:showCatName val="0"/>
            <c:showSerName val="0"/>
            <c:showPercent val="1"/>
            <c:showBubbleSize val="0"/>
            <c:showLeaderLines val="1"/>
            <c:leaderLines>
              <c:spPr>
                <a:ln w="9525">
                  <a:solidFill>
                    <a:schemeClr val="dk1">
                      <a:lumMod val="50000"/>
                      <a:lumOff val="50000"/>
                    </a:schemeClr>
                  </a:solidFill>
                </a:ln>
                <a:effectLst/>
              </c:spPr>
            </c:leaderLines>
            <c:extLst>
              <c:ext xmlns:c15="http://schemas.microsoft.com/office/drawing/2012/chart" uri="{CE6537A1-D6FC-4f65-9D91-7224C49458BB}"/>
            </c:extLst>
          </c:dLbls>
          <c:cat>
            <c:strRef>
              <c:extLst>
                <c:ext xmlns:c15="http://schemas.microsoft.com/office/drawing/2012/chart" uri="{02D57815-91ED-43cb-92C2-25804820EDAC}">
                  <c15:fullRef>
                    <c15:sqref>Tabelle1!$A$2:$A$5</c15:sqref>
                  </c15:fullRef>
                </c:ext>
              </c:extLst>
              <c:f>Tabelle1!$A$2:$A$4</c:f>
              <c:strCache>
                <c:ptCount val="3"/>
                <c:pt idx="0">
                  <c:v>institutionell-religiös; 18%</c:v>
                </c:pt>
                <c:pt idx="1">
                  <c:v>personal-religiös; 45%</c:v>
                </c:pt>
                <c:pt idx="2">
                  <c:v>personal-säkular; 38 %</c:v>
                </c:pt>
              </c:strCache>
            </c:strRef>
          </c:cat>
          <c:val>
            <c:numRef>
              <c:extLst>
                <c:ext xmlns:c15="http://schemas.microsoft.com/office/drawing/2012/chart" uri="{02D57815-91ED-43cb-92C2-25804820EDAC}">
                  <c15:fullRef>
                    <c15:sqref>Tabelle1!$B$2:$B$5</c15:sqref>
                  </c15:fullRef>
                </c:ext>
              </c:extLst>
              <c:f>Tabelle1!$B$2:$B$4</c:f>
              <c:numCache>
                <c:formatCode>0%</c:formatCode>
                <c:ptCount val="3"/>
                <c:pt idx="0">
                  <c:v>0.18</c:v>
                </c:pt>
                <c:pt idx="1">
                  <c:v>0.45</c:v>
                </c:pt>
                <c:pt idx="2">
                  <c:v>0.38</c:v>
                </c:pt>
              </c:numCache>
            </c:numRef>
          </c:val>
          <c:extLst>
            <c:ext xmlns:c15="http://schemas.microsoft.com/office/drawing/2012/chart" uri="{02D57815-91ED-43cb-92C2-25804820EDAC}">
              <c15:categoryFilterExceptions>
                <c15:categoryFilterException>
                  <c15:sqref>Tabelle1!$B$5</c15:sqref>
                  <c15:spPr xmlns:c15="http://schemas.microsoft.com/office/drawing/2012/chart">
                    <a:solidFill>
                      <a:schemeClr val="accent6">
                        <a:lumMod val="60000"/>
                      </a:schemeClr>
                    </a:solidFill>
                    <a:ln>
                      <a:noFill/>
                    </a:ln>
                    <a:effectLst>
                      <a:outerShdw blurRad="254000" sx="102000" sy="102000" algn="ctr" rotWithShape="0">
                        <a:prstClr val="black">
                          <a:alpha val="20000"/>
                        </a:prstClr>
                      </a:outerShdw>
                    </a:effectLst>
                  </c15:spPr>
                  <c15:bubble3D val="0"/>
                </c15:categoryFilterException>
              </c15:categoryFilterExceptions>
            </c:ext>
          </c:extLst>
        </c:ser>
        <c:dLbls>
          <c:showLegendKey val="0"/>
          <c:showVal val="0"/>
          <c:showCatName val="0"/>
          <c:showSerName val="0"/>
          <c:showPercent val="1"/>
          <c:showBubbleSize val="0"/>
          <c:showLeaderLines val="1"/>
        </c:dLbls>
        <c:firstSliceAng val="0"/>
        <c:holeSize val="50"/>
      </c:doughnutChart>
      <c:spPr>
        <a:noFill/>
        <a:ln>
          <a:noFill/>
        </a:ln>
        <a:effectLst/>
      </c:spPr>
    </c:plotArea>
    <c:legend>
      <c:legendPos val="r"/>
      <c:layout>
        <c:manualLayout>
          <c:xMode val="edge"/>
          <c:yMode val="edge"/>
          <c:x val="0.57283091562168864"/>
          <c:y val="0.61756285310734449"/>
          <c:w val="0.36649138615573817"/>
          <c:h val="0.29231214153786356"/>
        </c:manualLayout>
      </c:layout>
      <c:overlay val="0"/>
      <c:spPr>
        <a:solidFill>
          <a:schemeClr val="lt1">
            <a:lumMod val="95000"/>
            <a:alpha val="39000"/>
          </a:schemeClr>
        </a:solidFill>
        <a:ln>
          <a:noFill/>
        </a:ln>
        <a:effectLst/>
      </c:spPr>
      <c:txPr>
        <a:bodyPr rot="0" spcFirstLastPara="1" vertOverflow="ellipsis" vert="horz" wrap="square" anchor="ctr" anchorCtr="1"/>
        <a:lstStyle/>
        <a:p>
          <a:pPr>
            <a:defRPr sz="1700" b="0" i="0" u="none" strike="noStrike" kern="1200" baseline="0">
              <a:solidFill>
                <a:schemeClr val="dk1">
                  <a:lumMod val="75000"/>
                  <a:lumOff val="25000"/>
                </a:schemeClr>
              </a:solidFill>
              <a:latin typeface="+mn-lt"/>
              <a:ea typeface="+mn-ea"/>
              <a:cs typeface="+mn-cs"/>
            </a:defRPr>
          </a:pPr>
          <a:endParaRPr lang="de-DE"/>
        </a:p>
      </c:txPr>
    </c:legend>
    <c:plotVisOnly val="1"/>
    <c:dispBlanksAs val="zero"/>
    <c:showDLblsOverMax val="0"/>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de-DE"/>
    </a:p>
  </c:txPr>
  <c:externalData r:id="rId3">
    <c:autoUpdate val="0"/>
  </c:externalData>
</c:chartSpace>
</file>

<file path=ppt/charts/colors1.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3">
  <cs:axisTitle>
    <cs:lnRef idx="0"/>
    <cs:fillRef idx="0"/>
    <cs:effectRef idx="0"/>
    <cs:fontRef idx="minor">
      <a:schemeClr val="dk1">
        <a:lumMod val="75000"/>
        <a:lumOff val="25000"/>
      </a:schemeClr>
    </cs:fontRef>
    <cs:defRPr sz="1197"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1197"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1197" kern="1200"/>
  </cs:chartArea>
  <cs:dataLabel>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330" b="1" i="0" u="none" strike="noStrike" kern="1200" baseline="0"/>
  </cs:dataLabel>
  <cs:dataLabelCallout>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330" b="1" i="0" u="none" strike="noStrike" kern="1200" baseline="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1197"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1197"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22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1197"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1197" kern="1200"/>
  </cs:valueAxis>
  <cs:wall>
    <cs:lnRef idx="0"/>
    <cs:fillRef idx="0"/>
    <cs:effectRef idx="0"/>
    <cs:fontRef idx="minor">
      <a:schemeClr val="dk1"/>
    </cs:fontRef>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1" y="0"/>
            <a:ext cx="3076363" cy="513508"/>
          </a:xfrm>
          <a:prstGeom prst="rect">
            <a:avLst/>
          </a:prstGeom>
        </p:spPr>
        <p:txBody>
          <a:bodyPr vert="horz" lIns="94768" tIns="47384" rIns="94768" bIns="47384" rtlCol="0"/>
          <a:lstStyle>
            <a:lvl1pPr algn="l">
              <a:defRPr sz="1200"/>
            </a:lvl1pPr>
          </a:lstStyle>
          <a:p>
            <a:endParaRPr lang="de-AT"/>
          </a:p>
        </p:txBody>
      </p:sp>
      <p:sp>
        <p:nvSpPr>
          <p:cNvPr id="3" name="Datumsplatzhalter 2"/>
          <p:cNvSpPr>
            <a:spLocks noGrp="1"/>
          </p:cNvSpPr>
          <p:nvPr>
            <p:ph type="dt" sz="quarter" idx="1"/>
          </p:nvPr>
        </p:nvSpPr>
        <p:spPr>
          <a:xfrm>
            <a:off x="4021295" y="0"/>
            <a:ext cx="3076363" cy="513508"/>
          </a:xfrm>
          <a:prstGeom prst="rect">
            <a:avLst/>
          </a:prstGeom>
        </p:spPr>
        <p:txBody>
          <a:bodyPr vert="horz" lIns="94768" tIns="47384" rIns="94768" bIns="47384" rtlCol="0"/>
          <a:lstStyle>
            <a:lvl1pPr algn="r">
              <a:defRPr sz="1200"/>
            </a:lvl1pPr>
          </a:lstStyle>
          <a:p>
            <a:fld id="{F8BDEEF2-7D71-48D6-B457-22BFA278AEC7}" type="datetimeFigureOut">
              <a:rPr lang="de-AT" smtClean="0"/>
              <a:pPr/>
              <a:t>29.01.2014</a:t>
            </a:fld>
            <a:endParaRPr lang="de-AT"/>
          </a:p>
        </p:txBody>
      </p:sp>
      <p:sp>
        <p:nvSpPr>
          <p:cNvPr id="4" name="Fußzeilenplatzhalter 3"/>
          <p:cNvSpPr>
            <a:spLocks noGrp="1"/>
          </p:cNvSpPr>
          <p:nvPr>
            <p:ph type="ftr" sz="quarter" idx="2"/>
          </p:nvPr>
        </p:nvSpPr>
        <p:spPr>
          <a:xfrm>
            <a:off x="1" y="9721107"/>
            <a:ext cx="3076363" cy="513507"/>
          </a:xfrm>
          <a:prstGeom prst="rect">
            <a:avLst/>
          </a:prstGeom>
        </p:spPr>
        <p:txBody>
          <a:bodyPr vert="horz" lIns="94768" tIns="47384" rIns="94768" bIns="47384" rtlCol="0" anchor="b"/>
          <a:lstStyle>
            <a:lvl1pPr algn="l">
              <a:defRPr sz="1200"/>
            </a:lvl1pPr>
          </a:lstStyle>
          <a:p>
            <a:endParaRPr lang="de-AT"/>
          </a:p>
        </p:txBody>
      </p:sp>
      <p:sp>
        <p:nvSpPr>
          <p:cNvPr id="5" name="Foliennummernplatzhalter 4"/>
          <p:cNvSpPr>
            <a:spLocks noGrp="1"/>
          </p:cNvSpPr>
          <p:nvPr>
            <p:ph type="sldNum" sz="quarter" idx="3"/>
          </p:nvPr>
        </p:nvSpPr>
        <p:spPr>
          <a:xfrm>
            <a:off x="4021295" y="9721107"/>
            <a:ext cx="3076363" cy="513507"/>
          </a:xfrm>
          <a:prstGeom prst="rect">
            <a:avLst/>
          </a:prstGeom>
        </p:spPr>
        <p:txBody>
          <a:bodyPr vert="horz" lIns="94768" tIns="47384" rIns="94768" bIns="47384" rtlCol="0" anchor="b"/>
          <a:lstStyle>
            <a:lvl1pPr algn="r">
              <a:defRPr sz="1200"/>
            </a:lvl1pPr>
          </a:lstStyle>
          <a:p>
            <a:fld id="{B3EBA706-796B-45B2-9C31-881606F5E620}" type="slidenum">
              <a:rPr lang="de-AT" smtClean="0"/>
              <a:pPr/>
              <a:t>‹Nr.›</a:t>
            </a:fld>
            <a:endParaRPr lang="de-AT"/>
          </a:p>
        </p:txBody>
      </p:sp>
    </p:spTree>
    <p:extLst>
      <p:ext uri="{BB962C8B-B14F-4D97-AF65-F5344CB8AC3E}">
        <p14:creationId xmlns:p14="http://schemas.microsoft.com/office/powerpoint/2010/main" val="31961935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1" y="0"/>
            <a:ext cx="3076363" cy="5117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768" tIns="47384" rIns="94768" bIns="47384" numCol="1" anchor="t" anchorCtr="0" compatLnSpc="1">
            <a:prstTxWarp prst="textNoShape">
              <a:avLst/>
            </a:prstTxWarp>
          </a:bodyPr>
          <a:lstStyle>
            <a:lvl1pPr>
              <a:defRPr sz="1200"/>
            </a:lvl1pPr>
          </a:lstStyle>
          <a:p>
            <a:endParaRPr lang="de-DE"/>
          </a:p>
        </p:txBody>
      </p:sp>
      <p:sp>
        <p:nvSpPr>
          <p:cNvPr id="3075" name="Rectangle 3"/>
          <p:cNvSpPr>
            <a:spLocks noGrp="1" noChangeArrowheads="1"/>
          </p:cNvSpPr>
          <p:nvPr>
            <p:ph type="dt" idx="1"/>
          </p:nvPr>
        </p:nvSpPr>
        <p:spPr bwMode="auto">
          <a:xfrm>
            <a:off x="4022937" y="0"/>
            <a:ext cx="3076363" cy="5117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768" tIns="47384" rIns="94768" bIns="47384" numCol="1" anchor="t" anchorCtr="0" compatLnSpc="1">
            <a:prstTxWarp prst="textNoShape">
              <a:avLst/>
            </a:prstTxWarp>
          </a:bodyPr>
          <a:lstStyle>
            <a:lvl1pPr algn="r">
              <a:defRPr sz="1200"/>
            </a:lvl1pPr>
          </a:lstStyle>
          <a:p>
            <a:endParaRPr lang="de-DE"/>
          </a:p>
        </p:txBody>
      </p:sp>
      <p:sp>
        <p:nvSpPr>
          <p:cNvPr id="3076" name="Rectangle 4"/>
          <p:cNvSpPr>
            <a:spLocks noGrp="1" noRot="1" noChangeAspect="1" noChangeArrowheads="1" noTextEdit="1"/>
          </p:cNvSpPr>
          <p:nvPr>
            <p:ph type="sldImg" idx="2"/>
          </p:nvPr>
        </p:nvSpPr>
        <p:spPr bwMode="auto">
          <a:xfrm>
            <a:off x="992188" y="768350"/>
            <a:ext cx="5114925" cy="3836988"/>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3077" name="Rectangle 5"/>
          <p:cNvSpPr>
            <a:spLocks noGrp="1" noChangeArrowheads="1"/>
          </p:cNvSpPr>
          <p:nvPr>
            <p:ph type="body" sz="quarter" idx="3"/>
          </p:nvPr>
        </p:nvSpPr>
        <p:spPr bwMode="auto">
          <a:xfrm>
            <a:off x="946574" y="4861442"/>
            <a:ext cx="5206154" cy="46055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768" tIns="47384" rIns="94768" bIns="47384" numCol="1" anchor="t" anchorCtr="0" compatLnSpc="1">
            <a:prstTxWarp prst="textNoShape">
              <a:avLst/>
            </a:prstTxWarp>
          </a:bodyPr>
          <a:lstStyle/>
          <a:p>
            <a:pPr lvl="0"/>
            <a:r>
              <a:rPr lang="de-DE" smtClean="0"/>
              <a:t>Klicken Sie, um die Formate des Vorlagentextes zu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sp>
        <p:nvSpPr>
          <p:cNvPr id="3078" name="Rectangle 6"/>
          <p:cNvSpPr>
            <a:spLocks noGrp="1" noChangeArrowheads="1"/>
          </p:cNvSpPr>
          <p:nvPr>
            <p:ph type="ftr" sz="quarter" idx="4"/>
          </p:nvPr>
        </p:nvSpPr>
        <p:spPr bwMode="auto">
          <a:xfrm>
            <a:off x="1" y="9722882"/>
            <a:ext cx="3076363" cy="5117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768" tIns="47384" rIns="94768" bIns="47384" numCol="1" anchor="b" anchorCtr="0" compatLnSpc="1">
            <a:prstTxWarp prst="textNoShape">
              <a:avLst/>
            </a:prstTxWarp>
          </a:bodyPr>
          <a:lstStyle>
            <a:lvl1pPr>
              <a:defRPr sz="1200"/>
            </a:lvl1pPr>
          </a:lstStyle>
          <a:p>
            <a:endParaRPr lang="de-DE"/>
          </a:p>
        </p:txBody>
      </p:sp>
      <p:sp>
        <p:nvSpPr>
          <p:cNvPr id="3079" name="Rectangle 7"/>
          <p:cNvSpPr>
            <a:spLocks noGrp="1" noChangeArrowheads="1"/>
          </p:cNvSpPr>
          <p:nvPr>
            <p:ph type="sldNum" sz="quarter" idx="5"/>
          </p:nvPr>
        </p:nvSpPr>
        <p:spPr bwMode="auto">
          <a:xfrm>
            <a:off x="4022937" y="9722882"/>
            <a:ext cx="3076363" cy="5117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768" tIns="47384" rIns="94768" bIns="47384" numCol="1" anchor="b" anchorCtr="0" compatLnSpc="1">
            <a:prstTxWarp prst="textNoShape">
              <a:avLst/>
            </a:prstTxWarp>
          </a:bodyPr>
          <a:lstStyle>
            <a:lvl1pPr algn="r">
              <a:defRPr sz="1200"/>
            </a:lvl1pPr>
          </a:lstStyle>
          <a:p>
            <a:fld id="{04E2CDBB-0270-4F68-81B1-A11D552382F7}" type="slidenum">
              <a:rPr lang="de-DE"/>
              <a:pPr/>
              <a:t>‹Nr.›</a:t>
            </a:fld>
            <a:endParaRPr lang="de-DE"/>
          </a:p>
        </p:txBody>
      </p:sp>
    </p:spTree>
    <p:extLst>
      <p:ext uri="{BB962C8B-B14F-4D97-AF65-F5344CB8AC3E}">
        <p14:creationId xmlns:p14="http://schemas.microsoft.com/office/powerpoint/2010/main" val="802872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p:cNvSpPr>
            <a:spLocks noGrp="1"/>
          </p:cNvSpPr>
          <p:nvPr>
            <p:ph type="ctrTitle"/>
          </p:nvPr>
        </p:nvSpPr>
        <p:spPr>
          <a:xfrm>
            <a:off x="1143000" y="1122363"/>
            <a:ext cx="6858000" cy="2387600"/>
          </a:xfrm>
        </p:spPr>
        <p:txBody>
          <a:bodyPr anchor="b"/>
          <a:lstStyle>
            <a:lvl1pPr algn="ctr">
              <a:defRPr sz="6000"/>
            </a:lvl1pPr>
          </a:lstStyle>
          <a:p>
            <a:r>
              <a:rPr lang="de-DE" dirty="0" smtClean="0"/>
              <a:t>Titelmasterformat durch Klicken bearbeiten</a:t>
            </a:r>
            <a:endParaRPr lang="de-AT" dirty="0"/>
          </a:p>
        </p:txBody>
      </p:sp>
      <p:sp>
        <p:nvSpPr>
          <p:cNvPr id="3" name="Untertitel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smtClean="0"/>
              <a:t>Formatvorlage des Untertitelmasters durch Klicken bearbeiten</a:t>
            </a:r>
            <a:endParaRPr lang="de-AT"/>
          </a:p>
        </p:txBody>
      </p:sp>
      <p:sp>
        <p:nvSpPr>
          <p:cNvPr id="4" name="Datumsplatzhalter 3"/>
          <p:cNvSpPr>
            <a:spLocks noGrp="1"/>
          </p:cNvSpPr>
          <p:nvPr>
            <p:ph type="dt" sz="half" idx="10"/>
          </p:nvPr>
        </p:nvSpPr>
        <p:spPr/>
        <p:txBody>
          <a:bodyPr/>
          <a:lstStyle>
            <a:lvl1pPr>
              <a:defRPr/>
            </a:lvl1pPr>
          </a:lstStyle>
          <a:p>
            <a:endParaRPr lang="de-DE"/>
          </a:p>
        </p:txBody>
      </p:sp>
      <p:sp>
        <p:nvSpPr>
          <p:cNvPr id="5" name="Fußzeilenplatzhalter 4"/>
          <p:cNvSpPr>
            <a:spLocks noGrp="1"/>
          </p:cNvSpPr>
          <p:nvPr>
            <p:ph type="ftr" sz="quarter" idx="11"/>
          </p:nvPr>
        </p:nvSpPr>
        <p:spPr/>
        <p:txBody>
          <a:bodyPr/>
          <a:lstStyle>
            <a:lvl1pPr>
              <a:defRPr/>
            </a:lvl1pPr>
          </a:lstStyle>
          <a:p>
            <a:endParaRPr lang="de-DE"/>
          </a:p>
        </p:txBody>
      </p:sp>
      <p:sp>
        <p:nvSpPr>
          <p:cNvPr id="6" name="Foliennummernplatzhalter 5"/>
          <p:cNvSpPr>
            <a:spLocks noGrp="1"/>
          </p:cNvSpPr>
          <p:nvPr>
            <p:ph type="sldNum" sz="quarter" idx="12"/>
          </p:nvPr>
        </p:nvSpPr>
        <p:spPr/>
        <p:txBody>
          <a:bodyPr/>
          <a:lstStyle>
            <a:lvl1pPr>
              <a:defRPr/>
            </a:lvl1pPr>
          </a:lstStyle>
          <a:p>
            <a:fld id="{958E73A6-36C9-424A-883E-3B454A241173}" type="slidenum">
              <a:rPr lang="de-DE"/>
              <a:pPr/>
              <a:t>‹Nr.›</a:t>
            </a:fld>
            <a:endParaRPr lang="de-DE"/>
          </a:p>
        </p:txBody>
      </p:sp>
    </p:spTree>
    <p:extLst>
      <p:ext uri="{BB962C8B-B14F-4D97-AF65-F5344CB8AC3E}">
        <p14:creationId xmlns:p14="http://schemas.microsoft.com/office/powerpoint/2010/main" val="3519751317"/>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Titel und Inhalt">
    <p:spTree>
      <p:nvGrpSpPr>
        <p:cNvPr id="1" name=""/>
        <p:cNvGrpSpPr/>
        <p:nvPr/>
      </p:nvGrpSpPr>
      <p:grpSpPr>
        <a:xfrm>
          <a:off x="0" y="0"/>
          <a:ext cx="0" cy="0"/>
          <a:chOff x="0" y="0"/>
          <a:chExt cx="0" cy="0"/>
        </a:xfrm>
      </p:grpSpPr>
      <p:sp>
        <p:nvSpPr>
          <p:cNvPr id="3" name="Inhaltsplatzhalter 2"/>
          <p:cNvSpPr>
            <a:spLocks noGrp="1"/>
          </p:cNvSpPr>
          <p:nvPr>
            <p:ph idx="1"/>
          </p:nvPr>
        </p:nvSpPr>
        <p:spPr/>
        <p:txBody>
          <a:bodyPr/>
          <a:lstStyle/>
          <a:p>
            <a:pPr lvl="0"/>
            <a:r>
              <a:rPr lang="de-DE" dirty="0" smtClean="0"/>
              <a:t>Textmasterformat bearbeiten</a:t>
            </a:r>
          </a:p>
          <a:p>
            <a:pPr lvl="1"/>
            <a:r>
              <a:rPr lang="de-DE" dirty="0" smtClean="0"/>
              <a:t>Zweite Ebene</a:t>
            </a:r>
          </a:p>
          <a:p>
            <a:pPr lvl="2"/>
            <a:r>
              <a:rPr lang="de-DE" dirty="0" smtClean="0"/>
              <a:t>Dritte Ebene</a:t>
            </a:r>
          </a:p>
          <a:p>
            <a:pPr lvl="3"/>
            <a:r>
              <a:rPr lang="de-DE" dirty="0" smtClean="0"/>
              <a:t>Vierte Ebene</a:t>
            </a:r>
          </a:p>
          <a:p>
            <a:pPr lvl="4"/>
            <a:r>
              <a:rPr lang="de-DE" dirty="0" smtClean="0"/>
              <a:t>Fünfte Ebene</a:t>
            </a:r>
            <a:endParaRPr lang="de-AT" dirty="0"/>
          </a:p>
        </p:txBody>
      </p:sp>
      <p:pic>
        <p:nvPicPr>
          <p:cNvPr id="8" name="Grafik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1113" y="6118721"/>
            <a:ext cx="1309373" cy="715306"/>
          </a:xfrm>
          <a:prstGeom prst="rect">
            <a:avLst/>
          </a:prstGeom>
        </p:spPr>
      </p:pic>
      <p:pic>
        <p:nvPicPr>
          <p:cNvPr id="9" name="Grafik 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370292" y="226032"/>
            <a:ext cx="1691513" cy="811658"/>
          </a:xfrm>
          <a:prstGeom prst="rect">
            <a:avLst/>
          </a:prstGeom>
        </p:spPr>
      </p:pic>
      <p:sp>
        <p:nvSpPr>
          <p:cNvPr id="11" name="Titel 10"/>
          <p:cNvSpPr>
            <a:spLocks noGrp="1"/>
          </p:cNvSpPr>
          <p:nvPr>
            <p:ph type="title"/>
          </p:nvPr>
        </p:nvSpPr>
        <p:spPr>
          <a:xfrm>
            <a:off x="0" y="-1"/>
            <a:ext cx="7452486" cy="1510301"/>
          </a:xfrm>
          <a:gradFill flip="none" rotWithShape="1">
            <a:gsLst>
              <a:gs pos="0">
                <a:srgbClr val="AA6692">
                  <a:alpha val="57647"/>
                </a:srgbClr>
              </a:gs>
              <a:gs pos="100000">
                <a:srgbClr val="FFFFFF"/>
              </a:gs>
            </a:gsLst>
            <a:lin ang="0" scaled="1"/>
            <a:tileRect/>
          </a:gradFill>
        </p:spPr>
        <p:txBody>
          <a:bodyPr/>
          <a:lstStyle/>
          <a:p>
            <a:r>
              <a:rPr lang="de-DE" dirty="0" smtClean="0"/>
              <a:t>Titelmasterformat durch Klicken bearbeiten</a:t>
            </a:r>
            <a:endParaRPr lang="de-AT" dirty="0"/>
          </a:p>
        </p:txBody>
      </p:sp>
    </p:spTree>
    <p:extLst>
      <p:ext uri="{BB962C8B-B14F-4D97-AF65-F5344CB8AC3E}">
        <p14:creationId xmlns:p14="http://schemas.microsoft.com/office/powerpoint/2010/main" val="2747935411"/>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623888" y="1709738"/>
            <a:ext cx="7886700" cy="2852737"/>
          </a:xfrm>
        </p:spPr>
        <p:txBody>
          <a:bodyPr anchor="b"/>
          <a:lstStyle>
            <a:lvl1pPr>
              <a:defRPr sz="6000"/>
            </a:lvl1pPr>
          </a:lstStyle>
          <a:p>
            <a:r>
              <a:rPr lang="de-DE" smtClean="0"/>
              <a:t>Titelmasterformat durch Klicken bearbeiten</a:t>
            </a:r>
            <a:endParaRPr lang="de-AT"/>
          </a:p>
        </p:txBody>
      </p:sp>
      <p:sp>
        <p:nvSpPr>
          <p:cNvPr id="3" name="Textplatzhalt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de-DE" smtClean="0"/>
              <a:t>Textmasterformat bearbeiten</a:t>
            </a:r>
          </a:p>
        </p:txBody>
      </p:sp>
      <p:sp>
        <p:nvSpPr>
          <p:cNvPr id="4" name="Datumsplatzhalter 3"/>
          <p:cNvSpPr>
            <a:spLocks noGrp="1"/>
          </p:cNvSpPr>
          <p:nvPr>
            <p:ph type="dt" sz="half" idx="10"/>
          </p:nvPr>
        </p:nvSpPr>
        <p:spPr/>
        <p:txBody>
          <a:bodyPr/>
          <a:lstStyle>
            <a:lvl1pPr>
              <a:defRPr/>
            </a:lvl1pPr>
          </a:lstStyle>
          <a:p>
            <a:endParaRPr lang="de-DE"/>
          </a:p>
        </p:txBody>
      </p:sp>
      <p:sp>
        <p:nvSpPr>
          <p:cNvPr id="5" name="Fußzeilenplatzhalter 4"/>
          <p:cNvSpPr>
            <a:spLocks noGrp="1"/>
          </p:cNvSpPr>
          <p:nvPr>
            <p:ph type="ftr" sz="quarter" idx="11"/>
          </p:nvPr>
        </p:nvSpPr>
        <p:spPr/>
        <p:txBody>
          <a:bodyPr/>
          <a:lstStyle>
            <a:lvl1pPr>
              <a:defRPr/>
            </a:lvl1pPr>
          </a:lstStyle>
          <a:p>
            <a:endParaRPr lang="de-DE"/>
          </a:p>
        </p:txBody>
      </p:sp>
      <p:sp>
        <p:nvSpPr>
          <p:cNvPr id="6" name="Foliennummernplatzhalter 5"/>
          <p:cNvSpPr>
            <a:spLocks noGrp="1"/>
          </p:cNvSpPr>
          <p:nvPr>
            <p:ph type="sldNum" sz="quarter" idx="12"/>
          </p:nvPr>
        </p:nvSpPr>
        <p:spPr/>
        <p:txBody>
          <a:bodyPr/>
          <a:lstStyle>
            <a:lvl1pPr>
              <a:defRPr/>
            </a:lvl1pPr>
          </a:lstStyle>
          <a:p>
            <a:fld id="{916D982E-CC0C-4AB0-86EF-D62F2704DB30}" type="slidenum">
              <a:rPr lang="de-DE"/>
              <a:pPr/>
              <a:t>‹Nr.›</a:t>
            </a:fld>
            <a:endParaRPr lang="de-DE"/>
          </a:p>
        </p:txBody>
      </p:sp>
    </p:spTree>
    <p:extLst>
      <p:ext uri="{BB962C8B-B14F-4D97-AF65-F5344CB8AC3E}">
        <p14:creationId xmlns:p14="http://schemas.microsoft.com/office/powerpoint/2010/main" val="1856095788"/>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AT"/>
          </a:p>
        </p:txBody>
      </p:sp>
      <p:sp>
        <p:nvSpPr>
          <p:cNvPr id="3" name="Inhaltsplatzhalter 2"/>
          <p:cNvSpPr>
            <a:spLocks noGrp="1"/>
          </p:cNvSpPr>
          <p:nvPr>
            <p:ph sz="half" idx="1"/>
          </p:nvPr>
        </p:nvSpPr>
        <p:spPr>
          <a:xfrm>
            <a:off x="685800" y="1981200"/>
            <a:ext cx="3810000" cy="4114800"/>
          </a:xfrm>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AT"/>
          </a:p>
        </p:txBody>
      </p:sp>
      <p:sp>
        <p:nvSpPr>
          <p:cNvPr id="4" name="Inhaltsplatzhalter 3"/>
          <p:cNvSpPr>
            <a:spLocks noGrp="1"/>
          </p:cNvSpPr>
          <p:nvPr>
            <p:ph sz="half" idx="2"/>
          </p:nvPr>
        </p:nvSpPr>
        <p:spPr>
          <a:xfrm>
            <a:off x="4648200" y="1981200"/>
            <a:ext cx="3810000" cy="4114800"/>
          </a:xfrm>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AT"/>
          </a:p>
        </p:txBody>
      </p:sp>
      <p:sp>
        <p:nvSpPr>
          <p:cNvPr id="5" name="Datumsplatzhalter 4"/>
          <p:cNvSpPr>
            <a:spLocks noGrp="1"/>
          </p:cNvSpPr>
          <p:nvPr>
            <p:ph type="dt" sz="half" idx="10"/>
          </p:nvPr>
        </p:nvSpPr>
        <p:spPr/>
        <p:txBody>
          <a:bodyPr/>
          <a:lstStyle>
            <a:lvl1pPr>
              <a:defRPr/>
            </a:lvl1pPr>
          </a:lstStyle>
          <a:p>
            <a:endParaRPr lang="de-DE"/>
          </a:p>
        </p:txBody>
      </p:sp>
      <p:sp>
        <p:nvSpPr>
          <p:cNvPr id="6" name="Fußzeilenplatzhalter 5"/>
          <p:cNvSpPr>
            <a:spLocks noGrp="1"/>
          </p:cNvSpPr>
          <p:nvPr>
            <p:ph type="ftr" sz="quarter" idx="11"/>
          </p:nvPr>
        </p:nvSpPr>
        <p:spPr/>
        <p:txBody>
          <a:bodyPr/>
          <a:lstStyle>
            <a:lvl1pPr>
              <a:defRPr/>
            </a:lvl1pPr>
          </a:lstStyle>
          <a:p>
            <a:endParaRPr lang="de-DE"/>
          </a:p>
        </p:txBody>
      </p:sp>
      <p:sp>
        <p:nvSpPr>
          <p:cNvPr id="7" name="Foliennummernplatzhalter 6"/>
          <p:cNvSpPr>
            <a:spLocks noGrp="1"/>
          </p:cNvSpPr>
          <p:nvPr>
            <p:ph type="sldNum" sz="quarter" idx="12"/>
          </p:nvPr>
        </p:nvSpPr>
        <p:spPr/>
        <p:txBody>
          <a:bodyPr/>
          <a:lstStyle>
            <a:lvl1pPr>
              <a:defRPr/>
            </a:lvl1pPr>
          </a:lstStyle>
          <a:p>
            <a:fld id="{730C6602-AEC8-4514-92F8-A549B7AD110E}" type="slidenum">
              <a:rPr lang="de-DE"/>
              <a:pPr/>
              <a:t>‹Nr.›</a:t>
            </a:fld>
            <a:endParaRPr lang="de-DE"/>
          </a:p>
        </p:txBody>
      </p:sp>
    </p:spTree>
    <p:extLst>
      <p:ext uri="{BB962C8B-B14F-4D97-AF65-F5344CB8AC3E}">
        <p14:creationId xmlns:p14="http://schemas.microsoft.com/office/powerpoint/2010/main" val="8710550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630238" y="365125"/>
            <a:ext cx="7886700" cy="1325563"/>
          </a:xfrm>
        </p:spPr>
        <p:txBody>
          <a:bodyPr/>
          <a:lstStyle/>
          <a:p>
            <a:r>
              <a:rPr lang="de-DE" smtClean="0"/>
              <a:t>Titelmasterformat durch Klicken bearbeiten</a:t>
            </a:r>
            <a:endParaRPr lang="de-AT"/>
          </a:p>
        </p:txBody>
      </p:sp>
      <p:sp>
        <p:nvSpPr>
          <p:cNvPr id="3" name="Textplatzhalt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 bearbeiten</a:t>
            </a:r>
          </a:p>
        </p:txBody>
      </p:sp>
      <p:sp>
        <p:nvSpPr>
          <p:cNvPr id="4" name="Inhaltsplatzhalter 3"/>
          <p:cNvSpPr>
            <a:spLocks noGrp="1"/>
          </p:cNvSpPr>
          <p:nvPr>
            <p:ph sz="half" idx="2"/>
          </p:nvPr>
        </p:nvSpPr>
        <p:spPr>
          <a:xfrm>
            <a:off x="630238" y="2505075"/>
            <a:ext cx="3868737" cy="3684588"/>
          </a:xfrm>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AT"/>
          </a:p>
        </p:txBody>
      </p:sp>
      <p:sp>
        <p:nvSpPr>
          <p:cNvPr id="5" name="Textplatzhalt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 bearbeiten</a:t>
            </a:r>
          </a:p>
        </p:txBody>
      </p:sp>
      <p:sp>
        <p:nvSpPr>
          <p:cNvPr id="6" name="Inhaltsplatzhalter 5"/>
          <p:cNvSpPr>
            <a:spLocks noGrp="1"/>
          </p:cNvSpPr>
          <p:nvPr>
            <p:ph sz="quarter" idx="4"/>
          </p:nvPr>
        </p:nvSpPr>
        <p:spPr>
          <a:xfrm>
            <a:off x="4629150" y="2505075"/>
            <a:ext cx="3887788" cy="3684588"/>
          </a:xfrm>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AT"/>
          </a:p>
        </p:txBody>
      </p:sp>
      <p:sp>
        <p:nvSpPr>
          <p:cNvPr id="7" name="Datumsplatzhalter 6"/>
          <p:cNvSpPr>
            <a:spLocks noGrp="1"/>
          </p:cNvSpPr>
          <p:nvPr>
            <p:ph type="dt" sz="half" idx="10"/>
          </p:nvPr>
        </p:nvSpPr>
        <p:spPr/>
        <p:txBody>
          <a:bodyPr/>
          <a:lstStyle>
            <a:lvl1pPr>
              <a:defRPr/>
            </a:lvl1pPr>
          </a:lstStyle>
          <a:p>
            <a:endParaRPr lang="de-DE"/>
          </a:p>
        </p:txBody>
      </p:sp>
      <p:sp>
        <p:nvSpPr>
          <p:cNvPr id="8" name="Fußzeilenplatzhalter 7"/>
          <p:cNvSpPr>
            <a:spLocks noGrp="1"/>
          </p:cNvSpPr>
          <p:nvPr>
            <p:ph type="ftr" sz="quarter" idx="11"/>
          </p:nvPr>
        </p:nvSpPr>
        <p:spPr/>
        <p:txBody>
          <a:bodyPr/>
          <a:lstStyle>
            <a:lvl1pPr>
              <a:defRPr/>
            </a:lvl1pPr>
          </a:lstStyle>
          <a:p>
            <a:endParaRPr lang="de-DE"/>
          </a:p>
        </p:txBody>
      </p:sp>
      <p:sp>
        <p:nvSpPr>
          <p:cNvPr id="9" name="Foliennummernplatzhalter 8"/>
          <p:cNvSpPr>
            <a:spLocks noGrp="1"/>
          </p:cNvSpPr>
          <p:nvPr>
            <p:ph type="sldNum" sz="quarter" idx="12"/>
          </p:nvPr>
        </p:nvSpPr>
        <p:spPr/>
        <p:txBody>
          <a:bodyPr/>
          <a:lstStyle>
            <a:lvl1pPr>
              <a:defRPr/>
            </a:lvl1pPr>
          </a:lstStyle>
          <a:p>
            <a:fld id="{9100A987-4A83-4AB7-86E1-EB2DB556C89D}" type="slidenum">
              <a:rPr lang="de-DE"/>
              <a:pPr/>
              <a:t>‹Nr.›</a:t>
            </a:fld>
            <a:endParaRPr lang="de-DE"/>
          </a:p>
        </p:txBody>
      </p:sp>
    </p:spTree>
    <p:extLst>
      <p:ext uri="{BB962C8B-B14F-4D97-AF65-F5344CB8AC3E}">
        <p14:creationId xmlns:p14="http://schemas.microsoft.com/office/powerpoint/2010/main" val="15031517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AT"/>
          </a:p>
        </p:txBody>
      </p:sp>
      <p:sp>
        <p:nvSpPr>
          <p:cNvPr id="3" name="Datumsplatzhalter 2"/>
          <p:cNvSpPr>
            <a:spLocks noGrp="1"/>
          </p:cNvSpPr>
          <p:nvPr>
            <p:ph type="dt" sz="half" idx="10"/>
          </p:nvPr>
        </p:nvSpPr>
        <p:spPr/>
        <p:txBody>
          <a:bodyPr/>
          <a:lstStyle>
            <a:lvl1pPr>
              <a:defRPr/>
            </a:lvl1pPr>
          </a:lstStyle>
          <a:p>
            <a:endParaRPr lang="de-DE"/>
          </a:p>
        </p:txBody>
      </p:sp>
      <p:sp>
        <p:nvSpPr>
          <p:cNvPr id="4" name="Fußzeilenplatzhalter 3"/>
          <p:cNvSpPr>
            <a:spLocks noGrp="1"/>
          </p:cNvSpPr>
          <p:nvPr>
            <p:ph type="ftr" sz="quarter" idx="11"/>
          </p:nvPr>
        </p:nvSpPr>
        <p:spPr/>
        <p:txBody>
          <a:bodyPr/>
          <a:lstStyle>
            <a:lvl1pPr>
              <a:defRPr/>
            </a:lvl1pPr>
          </a:lstStyle>
          <a:p>
            <a:endParaRPr lang="de-DE"/>
          </a:p>
        </p:txBody>
      </p:sp>
      <p:sp>
        <p:nvSpPr>
          <p:cNvPr id="5" name="Foliennummernplatzhalter 4"/>
          <p:cNvSpPr>
            <a:spLocks noGrp="1"/>
          </p:cNvSpPr>
          <p:nvPr>
            <p:ph type="sldNum" sz="quarter" idx="12"/>
          </p:nvPr>
        </p:nvSpPr>
        <p:spPr/>
        <p:txBody>
          <a:bodyPr/>
          <a:lstStyle>
            <a:lvl1pPr>
              <a:defRPr/>
            </a:lvl1pPr>
          </a:lstStyle>
          <a:p>
            <a:fld id="{18537142-24A7-4451-9618-CA2B32F7686B}" type="slidenum">
              <a:rPr lang="de-DE"/>
              <a:pPr/>
              <a:t>‹Nr.›</a:t>
            </a:fld>
            <a:endParaRPr lang="de-DE"/>
          </a:p>
        </p:txBody>
      </p:sp>
    </p:spTree>
    <p:extLst>
      <p:ext uri="{BB962C8B-B14F-4D97-AF65-F5344CB8AC3E}">
        <p14:creationId xmlns:p14="http://schemas.microsoft.com/office/powerpoint/2010/main" val="17916333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lvl1pPr>
              <a:defRPr/>
            </a:lvl1pPr>
          </a:lstStyle>
          <a:p>
            <a:endParaRPr lang="de-DE"/>
          </a:p>
        </p:txBody>
      </p:sp>
      <p:sp>
        <p:nvSpPr>
          <p:cNvPr id="3" name="Fußzeilenplatzhalter 2"/>
          <p:cNvSpPr>
            <a:spLocks noGrp="1"/>
          </p:cNvSpPr>
          <p:nvPr>
            <p:ph type="ftr" sz="quarter" idx="11"/>
          </p:nvPr>
        </p:nvSpPr>
        <p:spPr/>
        <p:txBody>
          <a:bodyPr/>
          <a:lstStyle>
            <a:lvl1pPr>
              <a:defRPr/>
            </a:lvl1pPr>
          </a:lstStyle>
          <a:p>
            <a:endParaRPr lang="de-DE"/>
          </a:p>
        </p:txBody>
      </p:sp>
      <p:sp>
        <p:nvSpPr>
          <p:cNvPr id="4" name="Foliennummernplatzhalter 3"/>
          <p:cNvSpPr>
            <a:spLocks noGrp="1"/>
          </p:cNvSpPr>
          <p:nvPr>
            <p:ph type="sldNum" sz="quarter" idx="12"/>
          </p:nvPr>
        </p:nvSpPr>
        <p:spPr/>
        <p:txBody>
          <a:bodyPr/>
          <a:lstStyle>
            <a:lvl1pPr>
              <a:defRPr/>
            </a:lvl1pPr>
          </a:lstStyle>
          <a:p>
            <a:fld id="{BAE836A8-3212-4708-9F1A-0C7F0ACEEEE5}" type="slidenum">
              <a:rPr lang="de-DE"/>
              <a:pPr/>
              <a:t>‹Nr.›</a:t>
            </a:fld>
            <a:endParaRPr lang="de-DE"/>
          </a:p>
        </p:txBody>
      </p:sp>
    </p:spTree>
    <p:extLst>
      <p:ext uri="{BB962C8B-B14F-4D97-AF65-F5344CB8AC3E}">
        <p14:creationId xmlns:p14="http://schemas.microsoft.com/office/powerpoint/2010/main" val="13357586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630238" y="457200"/>
            <a:ext cx="2949575" cy="1600200"/>
          </a:xfrm>
        </p:spPr>
        <p:txBody>
          <a:bodyPr anchor="b"/>
          <a:lstStyle>
            <a:lvl1pPr>
              <a:defRPr sz="3200"/>
            </a:lvl1pPr>
          </a:lstStyle>
          <a:p>
            <a:r>
              <a:rPr lang="de-DE" smtClean="0"/>
              <a:t>Titelmasterformat durch Klicken bearbeiten</a:t>
            </a:r>
            <a:endParaRPr lang="de-AT"/>
          </a:p>
        </p:txBody>
      </p:sp>
      <p:sp>
        <p:nvSpPr>
          <p:cNvPr id="3" name="Inhaltsplatzhalt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AT"/>
          </a:p>
        </p:txBody>
      </p:sp>
      <p:sp>
        <p:nvSpPr>
          <p:cNvPr id="4" name="Textplatzhalt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smtClean="0"/>
              <a:t>Textmasterformat bearbeiten</a:t>
            </a:r>
          </a:p>
        </p:txBody>
      </p:sp>
      <p:sp>
        <p:nvSpPr>
          <p:cNvPr id="5" name="Datumsplatzhalter 4"/>
          <p:cNvSpPr>
            <a:spLocks noGrp="1"/>
          </p:cNvSpPr>
          <p:nvPr>
            <p:ph type="dt" sz="half" idx="10"/>
          </p:nvPr>
        </p:nvSpPr>
        <p:spPr/>
        <p:txBody>
          <a:bodyPr/>
          <a:lstStyle>
            <a:lvl1pPr>
              <a:defRPr/>
            </a:lvl1pPr>
          </a:lstStyle>
          <a:p>
            <a:endParaRPr lang="de-DE"/>
          </a:p>
        </p:txBody>
      </p:sp>
      <p:sp>
        <p:nvSpPr>
          <p:cNvPr id="6" name="Fußzeilenplatzhalter 5"/>
          <p:cNvSpPr>
            <a:spLocks noGrp="1"/>
          </p:cNvSpPr>
          <p:nvPr>
            <p:ph type="ftr" sz="quarter" idx="11"/>
          </p:nvPr>
        </p:nvSpPr>
        <p:spPr/>
        <p:txBody>
          <a:bodyPr/>
          <a:lstStyle>
            <a:lvl1pPr>
              <a:defRPr/>
            </a:lvl1pPr>
          </a:lstStyle>
          <a:p>
            <a:endParaRPr lang="de-DE"/>
          </a:p>
        </p:txBody>
      </p:sp>
      <p:sp>
        <p:nvSpPr>
          <p:cNvPr id="7" name="Foliennummernplatzhalter 6"/>
          <p:cNvSpPr>
            <a:spLocks noGrp="1"/>
          </p:cNvSpPr>
          <p:nvPr>
            <p:ph type="sldNum" sz="quarter" idx="12"/>
          </p:nvPr>
        </p:nvSpPr>
        <p:spPr/>
        <p:txBody>
          <a:bodyPr/>
          <a:lstStyle>
            <a:lvl1pPr>
              <a:defRPr/>
            </a:lvl1pPr>
          </a:lstStyle>
          <a:p>
            <a:fld id="{56F8584B-6156-47FC-8D51-2B3F5B10C3B7}" type="slidenum">
              <a:rPr lang="de-DE"/>
              <a:pPr/>
              <a:t>‹Nr.›</a:t>
            </a:fld>
            <a:endParaRPr lang="de-DE"/>
          </a:p>
        </p:txBody>
      </p:sp>
    </p:spTree>
    <p:extLst>
      <p:ext uri="{BB962C8B-B14F-4D97-AF65-F5344CB8AC3E}">
        <p14:creationId xmlns:p14="http://schemas.microsoft.com/office/powerpoint/2010/main" val="7537598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630238" y="457200"/>
            <a:ext cx="2949575" cy="1600200"/>
          </a:xfrm>
        </p:spPr>
        <p:txBody>
          <a:bodyPr anchor="b"/>
          <a:lstStyle>
            <a:lvl1pPr>
              <a:defRPr sz="3200"/>
            </a:lvl1pPr>
          </a:lstStyle>
          <a:p>
            <a:r>
              <a:rPr lang="de-DE" smtClean="0"/>
              <a:t>Titelmasterformat durch Klicken bearbeiten</a:t>
            </a:r>
            <a:endParaRPr lang="de-AT"/>
          </a:p>
        </p:txBody>
      </p:sp>
      <p:sp>
        <p:nvSpPr>
          <p:cNvPr id="3" name="Bildplatzhalt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de-DE" smtClean="0"/>
              <a:t>Bild durch Klicken auf Symbol hinzufügen</a:t>
            </a:r>
            <a:endParaRPr lang="de-AT"/>
          </a:p>
        </p:txBody>
      </p:sp>
      <p:sp>
        <p:nvSpPr>
          <p:cNvPr id="4" name="Textplatzhalt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smtClean="0"/>
              <a:t>Textmasterformat bearbeiten</a:t>
            </a:r>
          </a:p>
        </p:txBody>
      </p:sp>
      <p:sp>
        <p:nvSpPr>
          <p:cNvPr id="5" name="Datumsplatzhalter 4"/>
          <p:cNvSpPr>
            <a:spLocks noGrp="1"/>
          </p:cNvSpPr>
          <p:nvPr>
            <p:ph type="dt" sz="half" idx="10"/>
          </p:nvPr>
        </p:nvSpPr>
        <p:spPr/>
        <p:txBody>
          <a:bodyPr/>
          <a:lstStyle>
            <a:lvl1pPr>
              <a:defRPr/>
            </a:lvl1pPr>
          </a:lstStyle>
          <a:p>
            <a:endParaRPr lang="de-DE"/>
          </a:p>
        </p:txBody>
      </p:sp>
      <p:sp>
        <p:nvSpPr>
          <p:cNvPr id="6" name="Fußzeilenplatzhalter 5"/>
          <p:cNvSpPr>
            <a:spLocks noGrp="1"/>
          </p:cNvSpPr>
          <p:nvPr>
            <p:ph type="ftr" sz="quarter" idx="11"/>
          </p:nvPr>
        </p:nvSpPr>
        <p:spPr/>
        <p:txBody>
          <a:bodyPr/>
          <a:lstStyle>
            <a:lvl1pPr>
              <a:defRPr/>
            </a:lvl1pPr>
          </a:lstStyle>
          <a:p>
            <a:endParaRPr lang="de-DE"/>
          </a:p>
        </p:txBody>
      </p:sp>
      <p:sp>
        <p:nvSpPr>
          <p:cNvPr id="7" name="Foliennummernplatzhalter 6"/>
          <p:cNvSpPr>
            <a:spLocks noGrp="1"/>
          </p:cNvSpPr>
          <p:nvPr>
            <p:ph type="sldNum" sz="quarter" idx="12"/>
          </p:nvPr>
        </p:nvSpPr>
        <p:spPr/>
        <p:txBody>
          <a:bodyPr/>
          <a:lstStyle>
            <a:lvl1pPr>
              <a:defRPr/>
            </a:lvl1pPr>
          </a:lstStyle>
          <a:p>
            <a:fld id="{9D27B085-CD19-48E9-AB9A-37B01ADA7269}" type="slidenum">
              <a:rPr lang="de-DE"/>
              <a:pPr/>
              <a:t>‹Nr.›</a:t>
            </a:fld>
            <a:endParaRPr lang="de-DE"/>
          </a:p>
        </p:txBody>
      </p:sp>
    </p:spTree>
    <p:extLst>
      <p:ext uri="{BB962C8B-B14F-4D97-AF65-F5344CB8AC3E}">
        <p14:creationId xmlns:p14="http://schemas.microsoft.com/office/powerpoint/2010/main" val="35923796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AT"/>
          </a:p>
        </p:txBody>
      </p:sp>
      <p:sp>
        <p:nvSpPr>
          <p:cNvPr id="3" name="Vertikaler Textplatzhalter 2"/>
          <p:cNvSpPr>
            <a:spLocks noGrp="1"/>
          </p:cNvSpPr>
          <p:nvPr>
            <p:ph type="body" orient="vert" idx="1"/>
          </p:nvPr>
        </p:nvSpPr>
        <p:spPr/>
        <p:txBody>
          <a:bodyPr vert="eaVert"/>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AT"/>
          </a:p>
        </p:txBody>
      </p:sp>
      <p:sp>
        <p:nvSpPr>
          <p:cNvPr id="4" name="Datumsplatzhalter 3"/>
          <p:cNvSpPr>
            <a:spLocks noGrp="1"/>
          </p:cNvSpPr>
          <p:nvPr>
            <p:ph type="dt" sz="half" idx="10"/>
          </p:nvPr>
        </p:nvSpPr>
        <p:spPr/>
        <p:txBody>
          <a:bodyPr/>
          <a:lstStyle>
            <a:lvl1pPr>
              <a:defRPr/>
            </a:lvl1pPr>
          </a:lstStyle>
          <a:p>
            <a:endParaRPr lang="de-DE"/>
          </a:p>
        </p:txBody>
      </p:sp>
      <p:sp>
        <p:nvSpPr>
          <p:cNvPr id="5" name="Fußzeilenplatzhalter 4"/>
          <p:cNvSpPr>
            <a:spLocks noGrp="1"/>
          </p:cNvSpPr>
          <p:nvPr>
            <p:ph type="ftr" sz="quarter" idx="11"/>
          </p:nvPr>
        </p:nvSpPr>
        <p:spPr/>
        <p:txBody>
          <a:bodyPr/>
          <a:lstStyle>
            <a:lvl1pPr>
              <a:defRPr/>
            </a:lvl1pPr>
          </a:lstStyle>
          <a:p>
            <a:endParaRPr lang="de-DE"/>
          </a:p>
        </p:txBody>
      </p:sp>
      <p:sp>
        <p:nvSpPr>
          <p:cNvPr id="6" name="Foliennummernplatzhalter 5"/>
          <p:cNvSpPr>
            <a:spLocks noGrp="1"/>
          </p:cNvSpPr>
          <p:nvPr>
            <p:ph type="sldNum" sz="quarter" idx="12"/>
          </p:nvPr>
        </p:nvSpPr>
        <p:spPr/>
        <p:txBody>
          <a:bodyPr/>
          <a:lstStyle>
            <a:lvl1pPr>
              <a:defRPr/>
            </a:lvl1pPr>
          </a:lstStyle>
          <a:p>
            <a:fld id="{402BA48C-C09F-4632-8901-5E078DCE4AFB}" type="slidenum">
              <a:rPr lang="de-DE"/>
              <a:pPr/>
              <a:t>‹Nr.›</a:t>
            </a:fld>
            <a:endParaRPr lang="de-DE"/>
          </a:p>
        </p:txBody>
      </p:sp>
    </p:spTree>
    <p:extLst>
      <p:ext uri="{BB962C8B-B14F-4D97-AF65-F5344CB8AC3E}">
        <p14:creationId xmlns:p14="http://schemas.microsoft.com/office/powerpoint/2010/main" val="8411774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343650" y="0"/>
            <a:ext cx="2114550" cy="6096000"/>
          </a:xfrm>
        </p:spPr>
        <p:txBody>
          <a:bodyPr vert="eaVert"/>
          <a:lstStyle/>
          <a:p>
            <a:r>
              <a:rPr lang="de-DE" smtClean="0"/>
              <a:t>Titelmasterformat durch Klicken bearbeiten</a:t>
            </a:r>
            <a:endParaRPr lang="de-AT"/>
          </a:p>
        </p:txBody>
      </p:sp>
      <p:sp>
        <p:nvSpPr>
          <p:cNvPr id="3" name="Vertikaler Textplatzhalter 2"/>
          <p:cNvSpPr>
            <a:spLocks noGrp="1"/>
          </p:cNvSpPr>
          <p:nvPr>
            <p:ph type="body" orient="vert" idx="1"/>
          </p:nvPr>
        </p:nvSpPr>
        <p:spPr>
          <a:xfrm>
            <a:off x="0" y="0"/>
            <a:ext cx="6191250" cy="6096000"/>
          </a:xfrm>
        </p:spPr>
        <p:txBody>
          <a:bodyPr vert="eaVert"/>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AT"/>
          </a:p>
        </p:txBody>
      </p:sp>
      <p:sp>
        <p:nvSpPr>
          <p:cNvPr id="4" name="Datumsplatzhalter 3"/>
          <p:cNvSpPr>
            <a:spLocks noGrp="1"/>
          </p:cNvSpPr>
          <p:nvPr>
            <p:ph type="dt" sz="half" idx="10"/>
          </p:nvPr>
        </p:nvSpPr>
        <p:spPr/>
        <p:txBody>
          <a:bodyPr/>
          <a:lstStyle>
            <a:lvl1pPr>
              <a:defRPr/>
            </a:lvl1pPr>
          </a:lstStyle>
          <a:p>
            <a:endParaRPr lang="de-DE"/>
          </a:p>
        </p:txBody>
      </p:sp>
      <p:sp>
        <p:nvSpPr>
          <p:cNvPr id="5" name="Fußzeilenplatzhalter 4"/>
          <p:cNvSpPr>
            <a:spLocks noGrp="1"/>
          </p:cNvSpPr>
          <p:nvPr>
            <p:ph type="ftr" sz="quarter" idx="11"/>
          </p:nvPr>
        </p:nvSpPr>
        <p:spPr/>
        <p:txBody>
          <a:bodyPr/>
          <a:lstStyle>
            <a:lvl1pPr>
              <a:defRPr/>
            </a:lvl1pPr>
          </a:lstStyle>
          <a:p>
            <a:endParaRPr lang="de-DE"/>
          </a:p>
        </p:txBody>
      </p:sp>
      <p:sp>
        <p:nvSpPr>
          <p:cNvPr id="6" name="Foliennummernplatzhalter 5"/>
          <p:cNvSpPr>
            <a:spLocks noGrp="1"/>
          </p:cNvSpPr>
          <p:nvPr>
            <p:ph type="sldNum" sz="quarter" idx="12"/>
          </p:nvPr>
        </p:nvSpPr>
        <p:spPr/>
        <p:txBody>
          <a:bodyPr/>
          <a:lstStyle>
            <a:lvl1pPr>
              <a:defRPr/>
            </a:lvl1pPr>
          </a:lstStyle>
          <a:p>
            <a:fld id="{5324390F-8D81-4E2F-9733-0CEC53B97649}" type="slidenum">
              <a:rPr lang="de-DE"/>
              <a:pPr/>
              <a:t>‹Nr.›</a:t>
            </a:fld>
            <a:endParaRPr lang="de-DE"/>
          </a:p>
        </p:txBody>
      </p:sp>
    </p:spTree>
    <p:extLst>
      <p:ext uri="{BB962C8B-B14F-4D97-AF65-F5344CB8AC3E}">
        <p14:creationId xmlns:p14="http://schemas.microsoft.com/office/powerpoint/2010/main" val="440775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4" name="Rectangle 10"/>
          <p:cNvSpPr>
            <a:spLocks noChangeArrowheads="1"/>
          </p:cNvSpPr>
          <p:nvPr/>
        </p:nvSpPr>
        <p:spPr bwMode="auto">
          <a:xfrm>
            <a:off x="-228600" y="0"/>
            <a:ext cx="9372600" cy="6858000"/>
          </a:xfrm>
          <a:prstGeom prst="rect">
            <a:avLst/>
          </a:prstGeom>
          <a:gradFill rotWithShape="0">
            <a:gsLst>
              <a:gs pos="0">
                <a:schemeClr val="hlink"/>
              </a:gs>
              <a:gs pos="100000">
                <a:schemeClr val="bg1"/>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de-AT"/>
          </a:p>
        </p:txBody>
      </p:sp>
      <p:pic>
        <p:nvPicPr>
          <p:cNvPr id="1033" name="Picture 9" descr="K:\Organisation\Graphik\Neu\kaoe_top_logo.jpg"/>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0" y="0"/>
            <a:ext cx="9144000" cy="1595438"/>
          </a:xfrm>
          <a:prstGeom prst="rect">
            <a:avLst/>
          </a:prstGeom>
          <a:noFill/>
          <a:extLst>
            <a:ext uri="{909E8E84-426E-40DD-AFC4-6F175D3DCCD1}">
              <a14:hiddenFill xmlns:a14="http://schemas.microsoft.com/office/drawing/2010/main">
                <a:solidFill>
                  <a:srgbClr val="FFFFFF"/>
                </a:solidFill>
              </a14:hiddenFill>
            </a:ext>
          </a:extLst>
        </p:spPr>
      </p:pic>
      <p:sp>
        <p:nvSpPr>
          <p:cNvPr id="1026" name="Rectangle 2"/>
          <p:cNvSpPr>
            <a:spLocks noGrp="1" noChangeArrowheads="1"/>
          </p:cNvSpPr>
          <p:nvPr>
            <p:ph type="title"/>
          </p:nvPr>
        </p:nvSpPr>
        <p:spPr bwMode="auto">
          <a:xfrm>
            <a:off x="0" y="0"/>
            <a:ext cx="8305800" cy="1219200"/>
          </a:xfrm>
          <a:prstGeom prst="rect">
            <a:avLst/>
          </a:prstGeom>
          <a:gradFill rotWithShape="0">
            <a:gsLst>
              <a:gs pos="0">
                <a:schemeClr val="hlink"/>
              </a:gs>
              <a:gs pos="100000">
                <a:srgbClr val="FFFFFF"/>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de-DE" dirty="0" smtClean="0"/>
              <a:t>Klicken Sie, um das Titelformat zu bearbeiten</a:t>
            </a:r>
          </a:p>
        </p:txBody>
      </p:sp>
      <p:sp>
        <p:nvSpPr>
          <p:cNvPr id="1027" name="Rectangle 3"/>
          <p:cNvSpPr>
            <a:spLocks noGrp="1" noChangeArrowheads="1"/>
          </p:cNvSpPr>
          <p:nvPr>
            <p:ph type="body" idx="1"/>
          </p:nvPr>
        </p:nvSpPr>
        <p:spPr bwMode="auto">
          <a:xfrm>
            <a:off x="685800" y="1981200"/>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de-DE" smtClean="0"/>
              <a:t>Klicken Sie, um die Formate des Vorlagentextes zu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atin typeface="+mn-lt"/>
              </a:defRPr>
            </a:lvl1pPr>
          </a:lstStyle>
          <a:p>
            <a:endParaRPr lang="de-DE"/>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atin typeface="+mn-lt"/>
              </a:defRPr>
            </a:lvl1pPr>
          </a:lstStyle>
          <a:p>
            <a:endParaRPr lang="de-DE"/>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atin typeface="+mn-lt"/>
              </a:defRPr>
            </a:lvl1pPr>
          </a:lstStyle>
          <a:p>
            <a:fld id="{78960FC0-3D21-4CFF-A296-7144F9F91442}" type="slidenum">
              <a:rPr lang="de-DE"/>
              <a:pPr/>
              <a:t>‹Nr.›</a:t>
            </a:fld>
            <a:endParaRPr lang="de-D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par>
    </p:tnLst>
  </p:timing>
  <p:txStyles>
    <p:titleStyle>
      <a:lvl1pPr algn="ctr" rtl="0" eaLnBrk="1" fontAlgn="base" hangingPunct="1">
        <a:spcBef>
          <a:spcPct val="0"/>
        </a:spcBef>
        <a:spcAft>
          <a:spcPct val="0"/>
        </a:spcAft>
        <a:defRPr sz="4000" b="1" kern="1200">
          <a:solidFill>
            <a:srgbClr val="000070"/>
          </a:solidFill>
          <a:latin typeface="+mj-lt"/>
          <a:ea typeface="+mj-ea"/>
          <a:cs typeface="+mj-cs"/>
        </a:defRPr>
      </a:lvl1pPr>
      <a:lvl2pPr algn="ctr" rtl="0" eaLnBrk="1" fontAlgn="base" hangingPunct="1">
        <a:spcBef>
          <a:spcPct val="0"/>
        </a:spcBef>
        <a:spcAft>
          <a:spcPct val="0"/>
        </a:spcAft>
        <a:defRPr sz="4000" b="1">
          <a:solidFill>
            <a:srgbClr val="000070"/>
          </a:solidFill>
          <a:latin typeface="Arial" panose="020B0604020202020204" pitchFamily="34" charset="0"/>
        </a:defRPr>
      </a:lvl2pPr>
      <a:lvl3pPr algn="ctr" rtl="0" eaLnBrk="1" fontAlgn="base" hangingPunct="1">
        <a:spcBef>
          <a:spcPct val="0"/>
        </a:spcBef>
        <a:spcAft>
          <a:spcPct val="0"/>
        </a:spcAft>
        <a:defRPr sz="4000" b="1">
          <a:solidFill>
            <a:srgbClr val="000070"/>
          </a:solidFill>
          <a:latin typeface="Arial" panose="020B0604020202020204" pitchFamily="34" charset="0"/>
        </a:defRPr>
      </a:lvl3pPr>
      <a:lvl4pPr algn="ctr" rtl="0" eaLnBrk="1" fontAlgn="base" hangingPunct="1">
        <a:spcBef>
          <a:spcPct val="0"/>
        </a:spcBef>
        <a:spcAft>
          <a:spcPct val="0"/>
        </a:spcAft>
        <a:defRPr sz="4000" b="1">
          <a:solidFill>
            <a:srgbClr val="000070"/>
          </a:solidFill>
          <a:latin typeface="Arial" panose="020B0604020202020204" pitchFamily="34" charset="0"/>
        </a:defRPr>
      </a:lvl4pPr>
      <a:lvl5pPr algn="ctr" rtl="0" eaLnBrk="1" fontAlgn="base" hangingPunct="1">
        <a:spcBef>
          <a:spcPct val="0"/>
        </a:spcBef>
        <a:spcAft>
          <a:spcPct val="0"/>
        </a:spcAft>
        <a:defRPr sz="4000" b="1">
          <a:solidFill>
            <a:srgbClr val="000070"/>
          </a:solidFill>
          <a:latin typeface="Arial" panose="020B0604020202020204" pitchFamily="34" charset="0"/>
        </a:defRPr>
      </a:lvl5pPr>
      <a:lvl6pPr marL="457200" algn="ctr" rtl="0" eaLnBrk="1" fontAlgn="base" hangingPunct="1">
        <a:spcBef>
          <a:spcPct val="0"/>
        </a:spcBef>
        <a:spcAft>
          <a:spcPct val="0"/>
        </a:spcAft>
        <a:defRPr sz="4000" b="1">
          <a:solidFill>
            <a:srgbClr val="000070"/>
          </a:solidFill>
          <a:latin typeface="Arial" panose="020B0604020202020204" pitchFamily="34" charset="0"/>
        </a:defRPr>
      </a:lvl6pPr>
      <a:lvl7pPr marL="914400" algn="ctr" rtl="0" eaLnBrk="1" fontAlgn="base" hangingPunct="1">
        <a:spcBef>
          <a:spcPct val="0"/>
        </a:spcBef>
        <a:spcAft>
          <a:spcPct val="0"/>
        </a:spcAft>
        <a:defRPr sz="4000" b="1">
          <a:solidFill>
            <a:srgbClr val="000070"/>
          </a:solidFill>
          <a:latin typeface="Arial" panose="020B0604020202020204" pitchFamily="34" charset="0"/>
        </a:defRPr>
      </a:lvl7pPr>
      <a:lvl8pPr marL="1371600" algn="ctr" rtl="0" eaLnBrk="1" fontAlgn="base" hangingPunct="1">
        <a:spcBef>
          <a:spcPct val="0"/>
        </a:spcBef>
        <a:spcAft>
          <a:spcPct val="0"/>
        </a:spcAft>
        <a:defRPr sz="4000" b="1">
          <a:solidFill>
            <a:srgbClr val="000070"/>
          </a:solidFill>
          <a:latin typeface="Arial" panose="020B0604020202020204" pitchFamily="34" charset="0"/>
        </a:defRPr>
      </a:lvl8pPr>
      <a:lvl9pPr marL="1828800" algn="ctr" rtl="0" eaLnBrk="1" fontAlgn="base" hangingPunct="1">
        <a:spcBef>
          <a:spcPct val="0"/>
        </a:spcBef>
        <a:spcAft>
          <a:spcPct val="0"/>
        </a:spcAft>
        <a:defRPr sz="4000" b="1">
          <a:solidFill>
            <a:srgbClr val="000070"/>
          </a:solidFill>
          <a:latin typeface="Arial" panose="020B0604020202020204" pitchFamily="34" charset="0"/>
        </a:defRPr>
      </a:lvl9pPr>
    </p:titleStyle>
    <p:bodyStyle>
      <a:lvl1pPr marL="342900" indent="-342900" algn="l" rtl="0" eaLnBrk="1" fontAlgn="base" hangingPunct="1">
        <a:spcBef>
          <a:spcPct val="20000"/>
        </a:spcBef>
        <a:spcAft>
          <a:spcPct val="0"/>
        </a:spcAft>
        <a:buClr>
          <a:srgbClr val="000099"/>
        </a:buClr>
        <a:buFont typeface="Webdings" panose="05030102010509060703" pitchFamily="18" charset="2"/>
        <a:buChar char="4"/>
        <a:defRPr sz="2400" b="1" kern="1200">
          <a:solidFill>
            <a:schemeClr val="tx1"/>
          </a:solidFill>
          <a:latin typeface="+mn-lt"/>
          <a:ea typeface="+mn-ea"/>
          <a:cs typeface="+mn-cs"/>
        </a:defRPr>
      </a:lvl1pPr>
      <a:lvl2pPr marL="742950" indent="-285750" algn="l" rtl="0" eaLnBrk="1" fontAlgn="base" hangingPunct="1">
        <a:spcBef>
          <a:spcPct val="20000"/>
        </a:spcBef>
        <a:spcAft>
          <a:spcPct val="0"/>
        </a:spcAft>
        <a:buClr>
          <a:srgbClr val="000099"/>
        </a:buClr>
        <a:buFont typeface="Webdings" panose="05030102010509060703" pitchFamily="18" charset="2"/>
        <a:buChar char="8"/>
        <a:defRPr sz="2000" kern="1200">
          <a:solidFill>
            <a:schemeClr val="tx1"/>
          </a:solidFill>
          <a:latin typeface="+mn-lt"/>
          <a:ea typeface="+mn-ea"/>
          <a:cs typeface="+mn-cs"/>
        </a:defRPr>
      </a:lvl2pPr>
      <a:lvl3pPr marL="1143000" indent="-228600" algn="l" rtl="0" eaLnBrk="1" fontAlgn="base" hangingPunct="1">
        <a:spcBef>
          <a:spcPct val="20000"/>
        </a:spcBef>
        <a:spcAft>
          <a:spcPct val="0"/>
        </a:spcAft>
        <a:buChar char="•"/>
        <a:defRPr kern="1200">
          <a:solidFill>
            <a:schemeClr val="tx1"/>
          </a:solidFill>
          <a:latin typeface="+mn-lt"/>
          <a:ea typeface="+mn-ea"/>
          <a:cs typeface="+mn-cs"/>
        </a:defRPr>
      </a:lvl3pPr>
      <a:lvl4pPr marL="1600200" indent="-228600" algn="l" rtl="0" eaLnBrk="1" fontAlgn="base" hangingPunct="1">
        <a:spcBef>
          <a:spcPct val="20000"/>
        </a:spcBef>
        <a:spcAft>
          <a:spcPct val="0"/>
        </a:spcAft>
        <a:buChar char="–"/>
        <a:defRPr sz="1600" kern="1200">
          <a:solidFill>
            <a:schemeClr val="tx1"/>
          </a:solidFill>
          <a:latin typeface="+mn-lt"/>
          <a:ea typeface="+mn-ea"/>
          <a:cs typeface="+mn-cs"/>
        </a:defRPr>
      </a:lvl4pPr>
      <a:lvl5pPr marL="2057400" indent="-228600" algn="l" rtl="0" eaLnBrk="1" fontAlgn="base" hangingPunct="1">
        <a:spcBef>
          <a:spcPct val="20000"/>
        </a:spcBef>
        <a:spcAft>
          <a:spcPct val="0"/>
        </a:spcAft>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3" name="Rectangle 3"/>
          <p:cNvSpPr>
            <a:spLocks noGrp="1" noChangeArrowheads="1"/>
          </p:cNvSpPr>
          <p:nvPr>
            <p:ph type="subTitle" idx="1"/>
          </p:nvPr>
        </p:nvSpPr>
        <p:spPr>
          <a:xfrm>
            <a:off x="1371600" y="4475747"/>
            <a:ext cx="6400800" cy="2021305"/>
          </a:xfrm>
        </p:spPr>
        <p:txBody>
          <a:bodyPr/>
          <a:lstStyle/>
          <a:p>
            <a:r>
              <a:rPr lang="de-DE" sz="2800" dirty="0" smtClean="0"/>
              <a:t>Ergebnisse der</a:t>
            </a:r>
          </a:p>
          <a:p>
            <a:r>
              <a:rPr lang="de-DE" sz="3600" dirty="0" smtClean="0"/>
              <a:t>Online-Umfrage 2013</a:t>
            </a:r>
          </a:p>
          <a:p>
            <a:r>
              <a:rPr lang="de-DE" dirty="0" smtClean="0"/>
              <a:t>des Zukunftsforums der </a:t>
            </a:r>
            <a:br>
              <a:rPr lang="de-DE" dirty="0" smtClean="0"/>
            </a:br>
            <a:r>
              <a:rPr lang="de-DE" dirty="0" smtClean="0"/>
              <a:t>Katholischen Kirche in Österreich</a:t>
            </a:r>
            <a:endParaRPr lang="de-DE" dirty="0"/>
          </a:p>
        </p:txBody>
      </p:sp>
      <p:pic>
        <p:nvPicPr>
          <p:cNvPr id="3" name="Grafik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05344" y="1856508"/>
            <a:ext cx="6400801" cy="2247900"/>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 y="0"/>
            <a:ext cx="7346372" cy="1219200"/>
          </a:xfrm>
        </p:spPr>
        <p:txBody>
          <a:bodyPr/>
          <a:lstStyle/>
          <a:p>
            <a:r>
              <a:rPr lang="de-AT" dirty="0" smtClean="0"/>
              <a:t>Steckbrief der Studie</a:t>
            </a:r>
            <a:endParaRPr lang="de-AT" dirty="0"/>
          </a:p>
        </p:txBody>
      </p:sp>
      <p:sp>
        <p:nvSpPr>
          <p:cNvPr id="3" name="Inhaltsplatzhalter 2"/>
          <p:cNvSpPr>
            <a:spLocks noGrp="1"/>
          </p:cNvSpPr>
          <p:nvPr>
            <p:ph idx="1"/>
          </p:nvPr>
        </p:nvSpPr>
        <p:spPr/>
        <p:txBody>
          <a:bodyPr/>
          <a:lstStyle/>
          <a:p>
            <a:r>
              <a:rPr lang="de-AT" dirty="0" smtClean="0"/>
              <a:t>Zwei Wellen</a:t>
            </a:r>
          </a:p>
          <a:p>
            <a:pPr lvl="1"/>
            <a:r>
              <a:rPr lang="de-AT" b="1" dirty="0"/>
              <a:t>Erste Welle - nur offene Fragen</a:t>
            </a:r>
          </a:p>
          <a:p>
            <a:pPr lvl="2"/>
            <a:r>
              <a:rPr lang="de-AT" dirty="0"/>
              <a:t>4 Themenfelder: offen zur Diskussion</a:t>
            </a:r>
          </a:p>
          <a:p>
            <a:pPr lvl="2">
              <a:buFont typeface="Arial" panose="020B0604020202020204" pitchFamily="34" charset="0"/>
              <a:buChar char="•"/>
            </a:pPr>
            <a:r>
              <a:rPr lang="de-AT" dirty="0" smtClean="0"/>
              <a:t>1.255 Besucher | 344 verwertbar (27 %)</a:t>
            </a:r>
          </a:p>
          <a:p>
            <a:pPr lvl="2">
              <a:buFont typeface="Arial" panose="020B0604020202020204" pitchFamily="34" charset="0"/>
              <a:buChar char="•"/>
            </a:pPr>
            <a:r>
              <a:rPr lang="de-AT" dirty="0" smtClean="0"/>
              <a:t>Beteiligung: vor allem Akademiker</a:t>
            </a:r>
            <a:br>
              <a:rPr lang="de-AT" dirty="0" smtClean="0"/>
            </a:br>
            <a:endParaRPr lang="de-AT" dirty="0" smtClean="0"/>
          </a:p>
          <a:p>
            <a:pPr lvl="1"/>
            <a:r>
              <a:rPr lang="de-AT" b="1" dirty="0" smtClean="0"/>
              <a:t>Zweite Welle – mit Vatikanischen Fragen</a:t>
            </a:r>
          </a:p>
          <a:p>
            <a:pPr lvl="2"/>
            <a:r>
              <a:rPr lang="de-AT" dirty="0" smtClean="0"/>
              <a:t>„familiale“ Themenfelder wurden ausgebaut</a:t>
            </a:r>
          </a:p>
          <a:p>
            <a:pPr lvl="2"/>
            <a:r>
              <a:rPr lang="de-AT" dirty="0" smtClean="0"/>
              <a:t>7 offene Fragen, 67 geschlossene Fragen</a:t>
            </a:r>
          </a:p>
          <a:p>
            <a:pPr lvl="2"/>
            <a:r>
              <a:rPr lang="de-AT" dirty="0" smtClean="0"/>
              <a:t>6.180 Besucher | 4.265 verwertbar  (69 %)</a:t>
            </a:r>
          </a:p>
          <a:p>
            <a:pPr lvl="2"/>
            <a:r>
              <a:rPr lang="de-AT" dirty="0" smtClean="0"/>
              <a:t>Beteiligung: etwa gleich viele Männer und Frauen,</a:t>
            </a:r>
            <a:br>
              <a:rPr lang="de-AT" dirty="0" smtClean="0"/>
            </a:br>
            <a:r>
              <a:rPr lang="de-AT" dirty="0" smtClean="0"/>
              <a:t>Streuung der Altersgruppen „normal“</a:t>
            </a:r>
          </a:p>
          <a:p>
            <a:pPr marL="914400" lvl="2" indent="0">
              <a:buNone/>
            </a:pPr>
            <a:endParaRPr lang="de-AT" dirty="0" smtClean="0"/>
          </a:p>
          <a:p>
            <a:pPr lvl="2"/>
            <a:endParaRPr lang="de-AT" dirty="0" smtClean="0"/>
          </a:p>
          <a:p>
            <a:pPr lvl="1"/>
            <a:endParaRPr lang="de-AT" dirty="0" smtClean="0"/>
          </a:p>
          <a:p>
            <a:pPr lvl="1"/>
            <a:endParaRPr lang="de-AT" dirty="0"/>
          </a:p>
        </p:txBody>
      </p:sp>
    </p:spTree>
    <p:extLst>
      <p:ext uri="{BB962C8B-B14F-4D97-AF65-F5344CB8AC3E}">
        <p14:creationId xmlns:p14="http://schemas.microsoft.com/office/powerpoint/2010/main" val="3530450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heel(1)">
                                      <p:cBhvr>
                                        <p:cTn id="7" dur="2000"/>
                                        <p:tgtEl>
                                          <p:spTgt spid="3">
                                            <p:txEl>
                                              <p:pRg st="1" end="1"/>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wheel(1)">
                                      <p:cBhvr>
                                        <p:cTn id="10" dur="2000"/>
                                        <p:tgtEl>
                                          <p:spTgt spid="3">
                                            <p:txEl>
                                              <p:pRg st="2" end="2"/>
                                            </p:txEl>
                                          </p:spTgt>
                                        </p:tgtEl>
                                      </p:cBhvr>
                                    </p:animEffect>
                                  </p:childTnLst>
                                </p:cTn>
                              </p:par>
                              <p:par>
                                <p:cTn id="11" presetID="21" presetClass="entr" presetSubtype="1"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Effect transition="in" filter="wheel(1)">
                                      <p:cBhvr>
                                        <p:cTn id="13" dur="2000"/>
                                        <p:tgtEl>
                                          <p:spTgt spid="3">
                                            <p:txEl>
                                              <p:pRg st="3" end="3"/>
                                            </p:txEl>
                                          </p:spTgt>
                                        </p:tgtEl>
                                      </p:cBhvr>
                                    </p:animEffect>
                                  </p:childTnLst>
                                </p:cTn>
                              </p:par>
                              <p:par>
                                <p:cTn id="14" presetID="21" presetClass="entr" presetSubtype="1" fill="hold" nodeType="withEffect">
                                  <p:stCondLst>
                                    <p:cond delay="0"/>
                                  </p:stCondLst>
                                  <p:childTnLst>
                                    <p:set>
                                      <p:cBhvr>
                                        <p:cTn id="15" dur="1" fill="hold">
                                          <p:stCondLst>
                                            <p:cond delay="0"/>
                                          </p:stCondLst>
                                        </p:cTn>
                                        <p:tgtEl>
                                          <p:spTgt spid="3">
                                            <p:txEl>
                                              <p:pRg st="4" end="4"/>
                                            </p:txEl>
                                          </p:spTgt>
                                        </p:tgtEl>
                                        <p:attrNameLst>
                                          <p:attrName>style.visibility</p:attrName>
                                        </p:attrNameLst>
                                      </p:cBhvr>
                                      <p:to>
                                        <p:strVal val="visible"/>
                                      </p:to>
                                    </p:set>
                                    <p:animEffect transition="in" filter="wheel(1)">
                                      <p:cBhvr>
                                        <p:cTn id="16" dur="2000"/>
                                        <p:tgtEl>
                                          <p:spTgt spid="3">
                                            <p:txEl>
                                              <p:pRg st="4" end="4"/>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1" fill="hold" nodeType="click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animEffect transition="in" filter="wheel(1)">
                                      <p:cBhvr>
                                        <p:cTn id="21" dur="2000"/>
                                        <p:tgtEl>
                                          <p:spTgt spid="3">
                                            <p:txEl>
                                              <p:pRg st="5" end="5"/>
                                            </p:txEl>
                                          </p:spTgt>
                                        </p:tgtEl>
                                      </p:cBhvr>
                                    </p:animEffect>
                                  </p:childTnLst>
                                </p:cTn>
                              </p:par>
                              <p:par>
                                <p:cTn id="22" presetID="21" presetClass="entr" presetSubtype="1" fill="hold" nodeType="withEffect">
                                  <p:stCondLst>
                                    <p:cond delay="0"/>
                                  </p:stCondLst>
                                  <p:childTnLst>
                                    <p:set>
                                      <p:cBhvr>
                                        <p:cTn id="23" dur="1" fill="hold">
                                          <p:stCondLst>
                                            <p:cond delay="0"/>
                                          </p:stCondLst>
                                        </p:cTn>
                                        <p:tgtEl>
                                          <p:spTgt spid="3">
                                            <p:txEl>
                                              <p:pRg st="6" end="6"/>
                                            </p:txEl>
                                          </p:spTgt>
                                        </p:tgtEl>
                                        <p:attrNameLst>
                                          <p:attrName>style.visibility</p:attrName>
                                        </p:attrNameLst>
                                      </p:cBhvr>
                                      <p:to>
                                        <p:strVal val="visible"/>
                                      </p:to>
                                    </p:set>
                                    <p:animEffect transition="in" filter="wheel(1)">
                                      <p:cBhvr>
                                        <p:cTn id="24" dur="2000"/>
                                        <p:tgtEl>
                                          <p:spTgt spid="3">
                                            <p:txEl>
                                              <p:pRg st="6" end="6"/>
                                            </p:txEl>
                                          </p:spTgt>
                                        </p:tgtEl>
                                      </p:cBhvr>
                                    </p:animEffect>
                                  </p:childTnLst>
                                </p:cTn>
                              </p:par>
                              <p:par>
                                <p:cTn id="25" presetID="21" presetClass="entr" presetSubtype="1" fill="hold" nodeType="with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Effect transition="in" filter="wheel(1)">
                                      <p:cBhvr>
                                        <p:cTn id="27" dur="2000"/>
                                        <p:tgtEl>
                                          <p:spTgt spid="3">
                                            <p:txEl>
                                              <p:pRg st="7" end="7"/>
                                            </p:txEl>
                                          </p:spTgt>
                                        </p:tgtEl>
                                      </p:cBhvr>
                                    </p:animEffect>
                                  </p:childTnLst>
                                </p:cTn>
                              </p:par>
                              <p:par>
                                <p:cTn id="28" presetID="21" presetClass="entr" presetSubtype="1" fill="hold" nodeType="withEffect">
                                  <p:stCondLst>
                                    <p:cond delay="0"/>
                                  </p:stCondLst>
                                  <p:childTnLst>
                                    <p:set>
                                      <p:cBhvr>
                                        <p:cTn id="29" dur="1" fill="hold">
                                          <p:stCondLst>
                                            <p:cond delay="0"/>
                                          </p:stCondLst>
                                        </p:cTn>
                                        <p:tgtEl>
                                          <p:spTgt spid="3">
                                            <p:txEl>
                                              <p:pRg st="8" end="8"/>
                                            </p:txEl>
                                          </p:spTgt>
                                        </p:tgtEl>
                                        <p:attrNameLst>
                                          <p:attrName>style.visibility</p:attrName>
                                        </p:attrNameLst>
                                      </p:cBhvr>
                                      <p:to>
                                        <p:strVal val="visible"/>
                                      </p:to>
                                    </p:set>
                                    <p:animEffect transition="in" filter="wheel(1)">
                                      <p:cBhvr>
                                        <p:cTn id="30" dur="2000"/>
                                        <p:tgtEl>
                                          <p:spTgt spid="3">
                                            <p:txEl>
                                              <p:pRg st="8" end="8"/>
                                            </p:txEl>
                                          </p:spTgt>
                                        </p:tgtEl>
                                      </p:cBhvr>
                                    </p:animEffect>
                                  </p:childTnLst>
                                </p:cTn>
                              </p:par>
                              <p:par>
                                <p:cTn id="31" presetID="21" presetClass="entr" presetSubtype="1" fill="hold" nodeType="withEffect">
                                  <p:stCondLst>
                                    <p:cond delay="0"/>
                                  </p:stCondLst>
                                  <p:childTnLst>
                                    <p:set>
                                      <p:cBhvr>
                                        <p:cTn id="32" dur="1" fill="hold">
                                          <p:stCondLst>
                                            <p:cond delay="0"/>
                                          </p:stCondLst>
                                        </p:cTn>
                                        <p:tgtEl>
                                          <p:spTgt spid="3">
                                            <p:txEl>
                                              <p:pRg st="9" end="9"/>
                                            </p:txEl>
                                          </p:spTgt>
                                        </p:tgtEl>
                                        <p:attrNameLst>
                                          <p:attrName>style.visibility</p:attrName>
                                        </p:attrNameLst>
                                      </p:cBhvr>
                                      <p:to>
                                        <p:strVal val="visible"/>
                                      </p:to>
                                    </p:set>
                                    <p:animEffect transition="in" filter="wheel(1)">
                                      <p:cBhvr>
                                        <p:cTn id="33" dur="20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0" y="0"/>
            <a:ext cx="7420627" cy="1219200"/>
          </a:xfrm>
        </p:spPr>
        <p:txBody>
          <a:bodyPr/>
          <a:lstStyle/>
          <a:p>
            <a:r>
              <a:rPr lang="de-AT" dirty="0" smtClean="0"/>
              <a:t>1 Das familiale Lebensumfeld</a:t>
            </a:r>
            <a:endParaRPr lang="de-AT" dirty="0"/>
          </a:p>
        </p:txBody>
      </p:sp>
      <p:sp>
        <p:nvSpPr>
          <p:cNvPr id="3" name="Inhaltsplatzhalter 2"/>
          <p:cNvSpPr>
            <a:spLocks noGrp="1"/>
          </p:cNvSpPr>
          <p:nvPr>
            <p:ph idx="1"/>
          </p:nvPr>
        </p:nvSpPr>
        <p:spPr>
          <a:xfrm>
            <a:off x="415636" y="1981200"/>
            <a:ext cx="8375073" cy="4114800"/>
          </a:xfrm>
        </p:spPr>
        <p:txBody>
          <a:bodyPr/>
          <a:lstStyle/>
          <a:p>
            <a:r>
              <a:rPr lang="de-AT" dirty="0" smtClean="0"/>
              <a:t>1.1 Ehebilder </a:t>
            </a:r>
          </a:p>
          <a:p>
            <a:pPr lvl="1"/>
            <a:r>
              <a:rPr lang="de-AT" b="1" dirty="0" smtClean="0"/>
              <a:t>Das personal-säkulare Ehebild</a:t>
            </a:r>
          </a:p>
          <a:p>
            <a:pPr lvl="2"/>
            <a:r>
              <a:rPr lang="de-AT" dirty="0" smtClean="0"/>
              <a:t>Ehe/Partnerschaft dient dem persönlichen Wohl der liebenden Partner</a:t>
            </a:r>
          </a:p>
          <a:p>
            <a:pPr lvl="2"/>
            <a:r>
              <a:rPr lang="de-AT" dirty="0" smtClean="0"/>
              <a:t>nicht in der religiösen Welt verankert</a:t>
            </a:r>
          </a:p>
          <a:p>
            <a:pPr lvl="2"/>
            <a:r>
              <a:rPr lang="de-AT" dirty="0" smtClean="0"/>
              <a:t>die Lehre der Kirche von Unauflöslichkeit der Ehe scheint veraltet</a:t>
            </a:r>
          </a:p>
          <a:p>
            <a:pPr lvl="2"/>
            <a:r>
              <a:rPr lang="de-AT" dirty="0" smtClean="0"/>
              <a:t>Trennung ist kein Scheitern, sondern Befreiung </a:t>
            </a:r>
          </a:p>
          <a:p>
            <a:pPr lvl="2"/>
            <a:r>
              <a:rPr lang="de-AT" dirty="0"/>
              <a:t>besser Trennung (</a:t>
            </a:r>
            <a:r>
              <a:rPr lang="de-AT" dirty="0" smtClean="0"/>
              <a:t>95% Zustimmung)</a:t>
            </a:r>
          </a:p>
          <a:p>
            <a:pPr lvl="2"/>
            <a:r>
              <a:rPr lang="de-AT" dirty="0" smtClean="0"/>
              <a:t>der Glaube hilft über Ehekrisen hinweg (22% Zustimmung)</a:t>
            </a:r>
            <a:endParaRPr lang="de-AT" dirty="0"/>
          </a:p>
          <a:p>
            <a:pPr marL="914400" lvl="2" indent="0">
              <a:buNone/>
            </a:pPr>
            <a:endParaRPr lang="de-AT" dirty="0" smtClean="0"/>
          </a:p>
          <a:p>
            <a:pPr marL="514350" lvl="1" indent="0">
              <a:buNone/>
            </a:pPr>
            <a:r>
              <a:rPr lang="de-AT" sz="2400" b="1" dirty="0" smtClean="0"/>
              <a:t>Menschen, die Kirche und Glauben eher fern stehen</a:t>
            </a:r>
          </a:p>
        </p:txBody>
      </p:sp>
    </p:spTree>
    <p:extLst>
      <p:ext uri="{BB962C8B-B14F-4D97-AF65-F5344CB8AC3E}">
        <p14:creationId xmlns:p14="http://schemas.microsoft.com/office/powerpoint/2010/main" val="1060754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 calcmode="lin" valueType="num">
                                      <p:cBhvr additive="base">
                                        <p:cTn id="1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3" end="3"/>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anim calcmode="lin" valueType="num">
                                      <p:cBhvr additive="base">
                                        <p:cTn id="2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5" end="5"/>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 calcmode="lin" valueType="num">
                                      <p:cBhvr additive="base">
                                        <p:cTn id="27"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6" end="6"/>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anim calcmode="lin" valueType="num">
                                      <p:cBhvr additive="base">
                                        <p:cTn id="31"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18" presetClass="entr" presetSubtype="12" fill="hold" nodeType="clickEffect">
                                  <p:stCondLst>
                                    <p:cond delay="0"/>
                                  </p:stCondLst>
                                  <p:childTnLst>
                                    <p:set>
                                      <p:cBhvr>
                                        <p:cTn id="36" dur="1" fill="hold">
                                          <p:stCondLst>
                                            <p:cond delay="0"/>
                                          </p:stCondLst>
                                        </p:cTn>
                                        <p:tgtEl>
                                          <p:spTgt spid="3">
                                            <p:txEl>
                                              <p:pRg st="9" end="9"/>
                                            </p:txEl>
                                          </p:spTgt>
                                        </p:tgtEl>
                                        <p:attrNameLst>
                                          <p:attrName>style.visibility</p:attrName>
                                        </p:attrNameLst>
                                      </p:cBhvr>
                                      <p:to>
                                        <p:strVal val="visible"/>
                                      </p:to>
                                    </p:set>
                                    <p:animEffect transition="in" filter="strips(downLeft)">
                                      <p:cBhvr>
                                        <p:cTn id="37"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0" y="0"/>
            <a:ext cx="7420627" cy="1219200"/>
          </a:xfrm>
        </p:spPr>
        <p:txBody>
          <a:bodyPr/>
          <a:lstStyle/>
          <a:p>
            <a:r>
              <a:rPr lang="de-AT" dirty="0" smtClean="0"/>
              <a:t>1 Das familiale Lebensumfeld</a:t>
            </a:r>
            <a:endParaRPr lang="de-AT" dirty="0"/>
          </a:p>
        </p:txBody>
      </p:sp>
      <p:sp>
        <p:nvSpPr>
          <p:cNvPr id="3" name="Inhaltsplatzhalter 2"/>
          <p:cNvSpPr>
            <a:spLocks noGrp="1"/>
          </p:cNvSpPr>
          <p:nvPr>
            <p:ph idx="1"/>
          </p:nvPr>
        </p:nvSpPr>
        <p:spPr>
          <a:xfrm>
            <a:off x="457200" y="1981200"/>
            <a:ext cx="8001000" cy="4114800"/>
          </a:xfrm>
        </p:spPr>
        <p:txBody>
          <a:bodyPr/>
          <a:lstStyle/>
          <a:p>
            <a:r>
              <a:rPr lang="de-AT" dirty="0" smtClean="0"/>
              <a:t>1.1 Ehebilder</a:t>
            </a:r>
          </a:p>
          <a:p>
            <a:pPr lvl="1"/>
            <a:r>
              <a:rPr lang="de-AT" b="1" dirty="0" smtClean="0"/>
              <a:t>Das religiös-institutionelle Ehebild</a:t>
            </a:r>
          </a:p>
          <a:p>
            <a:pPr lvl="2"/>
            <a:r>
              <a:rPr lang="de-AT" dirty="0" smtClean="0"/>
              <a:t>in der Welt des Glaubens verankert</a:t>
            </a:r>
          </a:p>
          <a:p>
            <a:pPr lvl="2"/>
            <a:r>
              <a:rPr lang="de-AT" dirty="0" smtClean="0"/>
              <a:t>Eheleute durch Gott verbunden</a:t>
            </a:r>
          </a:p>
          <a:p>
            <a:pPr lvl="2"/>
            <a:r>
              <a:rPr lang="de-AT" dirty="0" smtClean="0"/>
              <a:t>81 % sehen </a:t>
            </a:r>
            <a:r>
              <a:rPr lang="de-AT" dirty="0"/>
              <a:t>im Glauben eine Hilfe bei Ehekrisen</a:t>
            </a:r>
          </a:p>
          <a:p>
            <a:pPr lvl="2"/>
            <a:r>
              <a:rPr lang="de-AT" dirty="0" smtClean="0"/>
              <a:t>87 </a:t>
            </a:r>
            <a:r>
              <a:rPr lang="de-AT" dirty="0"/>
              <a:t>% stehen dazu: „bis der Tod uns </a:t>
            </a:r>
            <a:r>
              <a:rPr lang="de-AT" dirty="0" smtClean="0"/>
              <a:t>scheidet“</a:t>
            </a:r>
          </a:p>
          <a:p>
            <a:pPr lvl="2"/>
            <a:r>
              <a:rPr lang="de-AT" dirty="0"/>
              <a:t>wollen in Frieden miteinander alt werden</a:t>
            </a:r>
          </a:p>
          <a:p>
            <a:pPr lvl="2"/>
            <a:r>
              <a:rPr lang="de-AT" dirty="0" smtClean="0"/>
              <a:t>Ehe endet nicht, wenn sich Partner verschieden entwickeln</a:t>
            </a:r>
          </a:p>
          <a:p>
            <a:pPr lvl="2"/>
            <a:endParaRPr lang="de-AT" dirty="0"/>
          </a:p>
          <a:p>
            <a:pPr marL="514350" lvl="1" indent="0">
              <a:buNone/>
            </a:pPr>
            <a:r>
              <a:rPr lang="de-AT" sz="2400" b="1" dirty="0" smtClean="0"/>
              <a:t>Menschen, die im Glauben tief verankert sind und ein eher traditionelles Kirchenbild haben</a:t>
            </a:r>
          </a:p>
          <a:p>
            <a:pPr lvl="2"/>
            <a:endParaRPr lang="de-AT" dirty="0" smtClean="0"/>
          </a:p>
          <a:p>
            <a:pPr lvl="2"/>
            <a:endParaRPr lang="de-AT" dirty="0" smtClean="0"/>
          </a:p>
        </p:txBody>
      </p:sp>
    </p:spTree>
    <p:extLst>
      <p:ext uri="{BB962C8B-B14F-4D97-AF65-F5344CB8AC3E}">
        <p14:creationId xmlns:p14="http://schemas.microsoft.com/office/powerpoint/2010/main" val="19860824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 calcmode="lin" valueType="num">
                                      <p:cBhvr additive="base">
                                        <p:cTn id="1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3" end="3"/>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anim calcmode="lin" valueType="num">
                                      <p:cBhvr additive="base">
                                        <p:cTn id="2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5" end="5"/>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 calcmode="lin" valueType="num">
                                      <p:cBhvr additive="base">
                                        <p:cTn id="27"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6" end="6"/>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anim calcmode="lin" valueType="num">
                                      <p:cBhvr additive="base">
                                        <p:cTn id="31"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nodeType="clickEffect">
                                  <p:stCondLst>
                                    <p:cond delay="0"/>
                                  </p:stCondLst>
                                  <p:childTnLst>
                                    <p:set>
                                      <p:cBhvr>
                                        <p:cTn id="36" dur="1" fill="hold">
                                          <p:stCondLst>
                                            <p:cond delay="0"/>
                                          </p:stCondLst>
                                        </p:cTn>
                                        <p:tgtEl>
                                          <p:spTgt spid="3">
                                            <p:txEl>
                                              <p:pRg st="9" end="9"/>
                                            </p:txEl>
                                          </p:spTgt>
                                        </p:tgtEl>
                                        <p:attrNameLst>
                                          <p:attrName>style.visibility</p:attrName>
                                        </p:attrNameLst>
                                      </p:cBhvr>
                                      <p:to>
                                        <p:strVal val="visible"/>
                                      </p:to>
                                    </p:set>
                                    <p:animEffect transition="in" filter="wipe(down)">
                                      <p:cBhvr>
                                        <p:cTn id="37"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0" y="0"/>
            <a:ext cx="7420627" cy="1219200"/>
          </a:xfrm>
        </p:spPr>
        <p:txBody>
          <a:bodyPr/>
          <a:lstStyle/>
          <a:p>
            <a:r>
              <a:rPr lang="de-AT" dirty="0" smtClean="0"/>
              <a:t>1 Das familiale Lebensumfeld</a:t>
            </a:r>
            <a:endParaRPr lang="de-AT" dirty="0"/>
          </a:p>
        </p:txBody>
      </p:sp>
      <p:sp>
        <p:nvSpPr>
          <p:cNvPr id="3" name="Inhaltsplatzhalter 2"/>
          <p:cNvSpPr>
            <a:spLocks noGrp="1"/>
          </p:cNvSpPr>
          <p:nvPr>
            <p:ph idx="1"/>
          </p:nvPr>
        </p:nvSpPr>
        <p:spPr>
          <a:xfrm>
            <a:off x="342899" y="1409700"/>
            <a:ext cx="8281556" cy="4783282"/>
          </a:xfrm>
        </p:spPr>
        <p:txBody>
          <a:bodyPr/>
          <a:lstStyle/>
          <a:p>
            <a:r>
              <a:rPr lang="de-AT" dirty="0" smtClean="0"/>
              <a:t>1.1 Ehebilder</a:t>
            </a:r>
          </a:p>
          <a:p>
            <a:pPr lvl="1"/>
            <a:r>
              <a:rPr lang="de-AT" b="1" dirty="0" smtClean="0"/>
              <a:t>Das personal-religiöse Ehebild</a:t>
            </a:r>
          </a:p>
          <a:p>
            <a:pPr lvl="2"/>
            <a:r>
              <a:rPr lang="de-AT" dirty="0" smtClean="0"/>
              <a:t>in Glaubenswelt verankert, aber die religiösen Wurzeln nicht so tief</a:t>
            </a:r>
          </a:p>
          <a:p>
            <a:pPr lvl="2"/>
            <a:r>
              <a:rPr lang="de-AT" dirty="0" smtClean="0"/>
              <a:t>nur für 52% gilt: „Was Gott verbunden hat, soll der Mensch nicht trennen.“</a:t>
            </a:r>
          </a:p>
          <a:p>
            <a:pPr lvl="2"/>
            <a:r>
              <a:rPr lang="de-AT" dirty="0"/>
              <a:t>67% meinen: Glaube kann über Ehekrisen hinweg helfen</a:t>
            </a:r>
          </a:p>
          <a:p>
            <a:pPr lvl="2"/>
            <a:r>
              <a:rPr lang="de-AT" dirty="0" smtClean="0"/>
              <a:t>54% halten die Unauflöslichkeit der Ehe für veraltet</a:t>
            </a:r>
          </a:p>
          <a:p>
            <a:pPr lvl="2"/>
            <a:r>
              <a:rPr lang="de-AT" dirty="0"/>
              <a:t>sehen Gott auf der Seite der </a:t>
            </a:r>
            <a:r>
              <a:rPr lang="de-AT" dirty="0" smtClean="0"/>
              <a:t>Liebenden (67% Zustimmung)</a:t>
            </a:r>
            <a:endParaRPr lang="de-AT" dirty="0"/>
          </a:p>
          <a:p>
            <a:pPr lvl="2"/>
            <a:r>
              <a:rPr lang="de-AT" dirty="0" smtClean="0"/>
              <a:t>aber: stirbt die Liebe, ist es besser sich zu trennen</a:t>
            </a:r>
          </a:p>
          <a:p>
            <a:pPr lvl="2"/>
            <a:r>
              <a:rPr lang="de-AT" dirty="0" smtClean="0"/>
              <a:t>Trennung wird als Befreiung erlebt (84% Zustimmung)</a:t>
            </a:r>
          </a:p>
          <a:p>
            <a:pPr marL="514350" lvl="1" indent="0">
              <a:buNone/>
            </a:pPr>
            <a:endParaRPr lang="de-AT" sz="1200" dirty="0" smtClean="0"/>
          </a:p>
          <a:p>
            <a:pPr marL="514350" lvl="1" indent="0">
              <a:buNone/>
            </a:pPr>
            <a:r>
              <a:rPr lang="de-AT" sz="2400" b="1" dirty="0" smtClean="0"/>
              <a:t>Menschen, die im Glauben und im Kirchenbild eher auf die Person und weniger auf die Institution sehen</a:t>
            </a:r>
          </a:p>
          <a:p>
            <a:pPr lvl="2"/>
            <a:endParaRPr lang="de-AT" dirty="0"/>
          </a:p>
        </p:txBody>
      </p:sp>
    </p:spTree>
    <p:extLst>
      <p:ext uri="{BB962C8B-B14F-4D97-AF65-F5344CB8AC3E}">
        <p14:creationId xmlns:p14="http://schemas.microsoft.com/office/powerpoint/2010/main" val="3240085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000"/>
                                        <p:tgtEl>
                                          <p:spTgt spid="3">
                                            <p:txEl>
                                              <p:pRg st="2" end="2"/>
                                            </p:txEl>
                                          </p:spTgt>
                                        </p:tgtEl>
                                      </p:cBhvr>
                                    </p:animEffect>
                                    <p:anim calcmode="lin" valueType="num">
                                      <p:cBhvr>
                                        <p:cTn id="1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1000"/>
                                        <p:tgtEl>
                                          <p:spTgt spid="3">
                                            <p:txEl>
                                              <p:pRg st="3" end="3"/>
                                            </p:txEl>
                                          </p:spTgt>
                                        </p:tgtEl>
                                      </p:cBhvr>
                                    </p:animEffect>
                                    <p:anim calcmode="lin" valueType="num">
                                      <p:cBhvr>
                                        <p:cTn id="18"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1000"/>
                                        <p:tgtEl>
                                          <p:spTgt spid="3">
                                            <p:txEl>
                                              <p:pRg st="4" end="4"/>
                                            </p:txEl>
                                          </p:spTgt>
                                        </p:tgtEl>
                                      </p:cBhvr>
                                    </p:animEffect>
                                    <p:anim calcmode="lin" valueType="num">
                                      <p:cBhvr>
                                        <p:cTn id="2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4" end="4"/>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1000"/>
                                        <p:tgtEl>
                                          <p:spTgt spid="3">
                                            <p:txEl>
                                              <p:pRg st="5" end="5"/>
                                            </p:txEl>
                                          </p:spTgt>
                                        </p:tgtEl>
                                      </p:cBhvr>
                                    </p:animEffect>
                                    <p:anim calcmode="lin" valueType="num">
                                      <p:cBhvr>
                                        <p:cTn id="28"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5" end="5"/>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fade">
                                      <p:cBhvr>
                                        <p:cTn id="32" dur="1000"/>
                                        <p:tgtEl>
                                          <p:spTgt spid="3">
                                            <p:txEl>
                                              <p:pRg st="6" end="6"/>
                                            </p:txEl>
                                          </p:spTgt>
                                        </p:tgtEl>
                                      </p:cBhvr>
                                    </p:animEffect>
                                    <p:anim calcmode="lin" valueType="num">
                                      <p:cBhvr>
                                        <p:cTn id="33"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6" end="6"/>
                                            </p:txEl>
                                          </p:spTgt>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Effect transition="in" filter="fade">
                                      <p:cBhvr>
                                        <p:cTn id="37" dur="1000"/>
                                        <p:tgtEl>
                                          <p:spTgt spid="3">
                                            <p:txEl>
                                              <p:pRg st="7" end="7"/>
                                            </p:txEl>
                                          </p:spTgt>
                                        </p:tgtEl>
                                      </p:cBhvr>
                                    </p:animEffect>
                                    <p:anim calcmode="lin" valueType="num">
                                      <p:cBhvr>
                                        <p:cTn id="38"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39" dur="1000" fill="hold"/>
                                        <p:tgtEl>
                                          <p:spTgt spid="3">
                                            <p:txEl>
                                              <p:pRg st="7" end="7"/>
                                            </p:txEl>
                                          </p:spTgt>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3">
                                            <p:txEl>
                                              <p:pRg st="8" end="8"/>
                                            </p:txEl>
                                          </p:spTgt>
                                        </p:tgtEl>
                                        <p:attrNameLst>
                                          <p:attrName>style.visibility</p:attrName>
                                        </p:attrNameLst>
                                      </p:cBhvr>
                                      <p:to>
                                        <p:strVal val="visible"/>
                                      </p:to>
                                    </p:set>
                                    <p:animEffect transition="in" filter="fade">
                                      <p:cBhvr>
                                        <p:cTn id="42" dur="1000"/>
                                        <p:tgtEl>
                                          <p:spTgt spid="3">
                                            <p:txEl>
                                              <p:pRg st="8" end="8"/>
                                            </p:txEl>
                                          </p:spTgt>
                                        </p:tgtEl>
                                      </p:cBhvr>
                                    </p:animEffect>
                                    <p:anim calcmode="lin" valueType="num">
                                      <p:cBhvr>
                                        <p:cTn id="43"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18" presetClass="entr" presetSubtype="12" fill="hold" nodeType="clickEffect">
                                  <p:stCondLst>
                                    <p:cond delay="0"/>
                                  </p:stCondLst>
                                  <p:childTnLst>
                                    <p:set>
                                      <p:cBhvr>
                                        <p:cTn id="48" dur="1" fill="hold">
                                          <p:stCondLst>
                                            <p:cond delay="0"/>
                                          </p:stCondLst>
                                        </p:cTn>
                                        <p:tgtEl>
                                          <p:spTgt spid="3">
                                            <p:txEl>
                                              <p:pRg st="10" end="10"/>
                                            </p:txEl>
                                          </p:spTgt>
                                        </p:tgtEl>
                                        <p:attrNameLst>
                                          <p:attrName>style.visibility</p:attrName>
                                        </p:attrNameLst>
                                      </p:cBhvr>
                                      <p:to>
                                        <p:strVal val="visible"/>
                                      </p:to>
                                    </p:set>
                                    <p:animEffect transition="in" filter="strips(downLeft)">
                                      <p:cBhvr>
                                        <p:cTn id="49"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0" y="0"/>
            <a:ext cx="7346023" cy="1219200"/>
          </a:xfrm>
        </p:spPr>
        <p:txBody>
          <a:bodyPr/>
          <a:lstStyle/>
          <a:p>
            <a:r>
              <a:rPr lang="de-AT" dirty="0" smtClean="0"/>
              <a:t>Verteilung | Ehebilder</a:t>
            </a:r>
            <a:endParaRPr lang="de-AT" dirty="0"/>
          </a:p>
        </p:txBody>
      </p:sp>
      <p:graphicFrame>
        <p:nvGraphicFramePr>
          <p:cNvPr id="8" name="Inhaltsplatzhalter 7"/>
          <p:cNvGraphicFramePr>
            <a:graphicFrameLocks noGrp="1"/>
          </p:cNvGraphicFramePr>
          <p:nvPr>
            <p:ph idx="1"/>
            <p:extLst>
              <p:ext uri="{D42A27DB-BD31-4B8C-83A1-F6EECF244321}">
                <p14:modId xmlns:p14="http://schemas.microsoft.com/office/powerpoint/2010/main" val="2230069093"/>
              </p:ext>
            </p:extLst>
          </p:nvPr>
        </p:nvGraphicFramePr>
        <p:xfrm>
          <a:off x="852054" y="1762990"/>
          <a:ext cx="7325591" cy="424800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1164614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0" y="0"/>
            <a:ext cx="7327109" cy="1219200"/>
          </a:xfrm>
        </p:spPr>
        <p:txBody>
          <a:bodyPr/>
          <a:lstStyle/>
          <a:p>
            <a:r>
              <a:rPr lang="de-AT" dirty="0" smtClean="0"/>
              <a:t>1 Das familiale Lebensumfeld</a:t>
            </a:r>
            <a:endParaRPr lang="de-AT" dirty="0"/>
          </a:p>
        </p:txBody>
      </p:sp>
      <p:sp>
        <p:nvSpPr>
          <p:cNvPr id="3" name="Inhaltsplatzhalter 2"/>
          <p:cNvSpPr>
            <a:spLocks noGrp="1"/>
          </p:cNvSpPr>
          <p:nvPr>
            <p:ph idx="1"/>
          </p:nvPr>
        </p:nvSpPr>
        <p:spPr/>
        <p:txBody>
          <a:bodyPr/>
          <a:lstStyle/>
          <a:p>
            <a:r>
              <a:rPr lang="de-AT" dirty="0" smtClean="0"/>
              <a:t>1.2 Ehezweck</a:t>
            </a:r>
          </a:p>
          <a:p>
            <a:pPr lvl="1"/>
            <a:r>
              <a:rPr lang="de-AT" dirty="0" smtClean="0"/>
              <a:t>der Ehezweck ist das Liebesglück der Partner (86 %)</a:t>
            </a:r>
          </a:p>
          <a:p>
            <a:pPr lvl="1"/>
            <a:r>
              <a:rPr lang="de-AT" dirty="0" smtClean="0"/>
              <a:t>kaum das Zeugen von Nachkommen (Zustimmung 18 %)</a:t>
            </a:r>
          </a:p>
          <a:p>
            <a:pPr lvl="1"/>
            <a:r>
              <a:rPr lang="de-AT" dirty="0" smtClean="0"/>
              <a:t>katholische Kernschichten: Balance zw. Partner- und Kindeswohl</a:t>
            </a:r>
          </a:p>
          <a:p>
            <a:pPr lvl="1"/>
            <a:endParaRPr lang="de-AT" dirty="0"/>
          </a:p>
          <a:p>
            <a:pPr lvl="1"/>
            <a:endParaRPr lang="de-AT" dirty="0" smtClean="0"/>
          </a:p>
          <a:p>
            <a:pPr lvl="1"/>
            <a:endParaRPr lang="de-AT" dirty="0"/>
          </a:p>
        </p:txBody>
      </p:sp>
      <p:graphicFrame>
        <p:nvGraphicFramePr>
          <p:cNvPr id="6" name="Tabelle 5"/>
          <p:cNvGraphicFramePr>
            <a:graphicFrameLocks noGrp="1"/>
          </p:cNvGraphicFramePr>
          <p:nvPr>
            <p:extLst>
              <p:ext uri="{D42A27DB-BD31-4B8C-83A1-F6EECF244321}">
                <p14:modId xmlns:p14="http://schemas.microsoft.com/office/powerpoint/2010/main" val="1042833820"/>
              </p:ext>
            </p:extLst>
          </p:nvPr>
        </p:nvGraphicFramePr>
        <p:xfrm>
          <a:off x="768927" y="4057212"/>
          <a:ext cx="7386970" cy="1989107"/>
        </p:xfrm>
        <a:graphic>
          <a:graphicData uri="http://schemas.openxmlformats.org/drawingml/2006/table">
            <a:tbl>
              <a:tblPr>
                <a:tableStyleId>{5C22544A-7EE6-4342-B048-85BDC9FD1C3A}</a:tableStyleId>
              </a:tblPr>
              <a:tblGrid>
                <a:gridCol w="3799785"/>
                <a:gridCol w="864340"/>
                <a:gridCol w="864340"/>
                <a:gridCol w="993294"/>
                <a:gridCol w="865211"/>
              </a:tblGrid>
              <a:tr h="776892">
                <a:tc>
                  <a:txBody>
                    <a:bodyPr/>
                    <a:lstStyle/>
                    <a:p>
                      <a:pPr>
                        <a:lnSpc>
                          <a:spcPct val="107000"/>
                        </a:lnSpc>
                        <a:spcBef>
                          <a:spcPts val="300"/>
                        </a:spcBef>
                        <a:spcAft>
                          <a:spcPts val="0"/>
                        </a:spcAft>
                      </a:pPr>
                      <a:r>
                        <a:rPr lang="de-AT" sz="1100" dirty="0">
                          <a:effectLst/>
                        </a:rPr>
                        <a:t> </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07000"/>
                        </a:lnSpc>
                        <a:spcAft>
                          <a:spcPts val="0"/>
                        </a:spcAft>
                      </a:pPr>
                      <a:r>
                        <a:rPr lang="de-AT" sz="1000" dirty="0">
                          <a:effectLst/>
                        </a:rPr>
                        <a:t>säkular-personal</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07000"/>
                        </a:lnSpc>
                        <a:spcAft>
                          <a:spcPts val="0"/>
                        </a:spcAft>
                      </a:pPr>
                      <a:r>
                        <a:rPr lang="de-AT" sz="1000" dirty="0">
                          <a:effectLst/>
                        </a:rPr>
                        <a:t>religiös-personal</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07000"/>
                        </a:lnSpc>
                        <a:spcAft>
                          <a:spcPts val="0"/>
                        </a:spcAft>
                      </a:pPr>
                      <a:r>
                        <a:rPr lang="de-AT" sz="1000" dirty="0">
                          <a:effectLst/>
                        </a:rPr>
                        <a:t>religiös-institutionell</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07000"/>
                        </a:lnSpc>
                        <a:spcAft>
                          <a:spcPts val="0"/>
                        </a:spcAft>
                      </a:pPr>
                      <a:r>
                        <a:rPr lang="de-AT" sz="1000" dirty="0">
                          <a:effectLst/>
                        </a:rPr>
                        <a:t>alle</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r>
              <a:tr h="307986">
                <a:tc>
                  <a:txBody>
                    <a:bodyPr/>
                    <a:lstStyle/>
                    <a:p>
                      <a:pPr>
                        <a:lnSpc>
                          <a:spcPct val="107000"/>
                        </a:lnSpc>
                        <a:spcBef>
                          <a:spcPts val="300"/>
                        </a:spcBef>
                        <a:spcAft>
                          <a:spcPts val="0"/>
                        </a:spcAft>
                      </a:pPr>
                      <a:r>
                        <a:rPr lang="de-AT" sz="1600" dirty="0">
                          <a:effectLst/>
                        </a:rPr>
                        <a:t>Die Ehe dient dem beiderseitigen Wohl der </a:t>
                      </a:r>
                      <a:r>
                        <a:rPr lang="de-AT" sz="1600" dirty="0" smtClean="0">
                          <a:effectLst/>
                        </a:rPr>
                        <a:t>Partner</a:t>
                      </a:r>
                    </a:p>
                    <a:p>
                      <a:pPr>
                        <a:lnSpc>
                          <a:spcPct val="107000"/>
                        </a:lnSpc>
                        <a:spcBef>
                          <a:spcPts val="300"/>
                        </a:spcBef>
                        <a:spcAft>
                          <a:spcPts val="0"/>
                        </a:spcAft>
                      </a:pPr>
                      <a:endParaRPr lang="de-AT" sz="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spcAft>
                          <a:spcPts val="0"/>
                        </a:spcAft>
                      </a:pPr>
                      <a:r>
                        <a:rPr lang="de-AT" sz="2000" dirty="0">
                          <a:effectLst/>
                        </a:rPr>
                        <a:t>79%</a:t>
                      </a:r>
                      <a:endParaRPr lang="de-AT"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2000" dirty="0">
                          <a:effectLst/>
                        </a:rPr>
                        <a:t>92%</a:t>
                      </a:r>
                      <a:endParaRPr lang="de-AT"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2000" dirty="0">
                          <a:effectLst/>
                        </a:rPr>
                        <a:t>84%</a:t>
                      </a:r>
                      <a:endParaRPr lang="de-AT"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2000" dirty="0">
                          <a:effectLst/>
                        </a:rPr>
                        <a:t>86%</a:t>
                      </a:r>
                      <a:endParaRPr lang="de-AT"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r>
              <a:tr h="307986">
                <a:tc>
                  <a:txBody>
                    <a:bodyPr/>
                    <a:lstStyle/>
                    <a:p>
                      <a:pPr>
                        <a:lnSpc>
                          <a:spcPct val="107000"/>
                        </a:lnSpc>
                        <a:spcBef>
                          <a:spcPts val="300"/>
                        </a:spcBef>
                        <a:spcAft>
                          <a:spcPts val="0"/>
                        </a:spcAft>
                      </a:pPr>
                      <a:r>
                        <a:rPr lang="de-AT" sz="1600" kern="1200" dirty="0">
                          <a:solidFill>
                            <a:schemeClr val="dk1"/>
                          </a:solidFill>
                          <a:effectLst/>
                          <a:latin typeface="+mn-lt"/>
                          <a:ea typeface="+mn-ea"/>
                          <a:cs typeface="+mn-cs"/>
                        </a:rPr>
                        <a:t>Die Ehe dient dem Zeugen von Nachkommenschaft. </a:t>
                      </a:r>
                    </a:p>
                  </a:txBody>
                  <a:tcPr marL="68580" marR="68580" marT="0" marB="0"/>
                </a:tc>
                <a:tc>
                  <a:txBody>
                    <a:bodyPr/>
                    <a:lstStyle/>
                    <a:p>
                      <a:pPr algn="ctr">
                        <a:lnSpc>
                          <a:spcPct val="107000"/>
                        </a:lnSpc>
                        <a:spcAft>
                          <a:spcPts val="0"/>
                        </a:spcAft>
                      </a:pPr>
                      <a:r>
                        <a:rPr lang="de-AT" sz="2000" dirty="0">
                          <a:effectLst/>
                        </a:rPr>
                        <a:t>4%</a:t>
                      </a:r>
                      <a:endParaRPr lang="de-AT"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2000" dirty="0">
                          <a:effectLst/>
                        </a:rPr>
                        <a:t>19%</a:t>
                      </a:r>
                      <a:endParaRPr lang="de-AT"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2000" dirty="0">
                          <a:effectLst/>
                        </a:rPr>
                        <a:t>46%</a:t>
                      </a:r>
                      <a:endParaRPr lang="de-AT"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2000" dirty="0">
                          <a:effectLst/>
                        </a:rPr>
                        <a:t>18%</a:t>
                      </a:r>
                      <a:endParaRPr lang="de-AT"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r>
            </a:tbl>
          </a:graphicData>
        </a:graphic>
      </p:graphicFrame>
    </p:spTree>
    <p:extLst>
      <p:ext uri="{BB962C8B-B14F-4D97-AF65-F5344CB8AC3E}">
        <p14:creationId xmlns:p14="http://schemas.microsoft.com/office/powerpoint/2010/main" val="12829085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00"/>
                                        <p:tgtEl>
                                          <p:spTgt spid="3">
                                            <p:txEl>
                                              <p:pRg st="1" end="1"/>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wipe(down)">
                                      <p:cBhvr>
                                        <p:cTn id="10" dur="500"/>
                                        <p:tgtEl>
                                          <p:spTgt spid="3">
                                            <p:txEl>
                                              <p:pRg st="2" end="2"/>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Effect transition="in" filter="wipe(down)">
                                      <p:cBhvr>
                                        <p:cTn id="13" dur="500"/>
                                        <p:tgtEl>
                                          <p:spTgt spid="3">
                                            <p:txEl>
                                              <p:pRg st="3" end="3"/>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randombar(horizontal)">
                                      <p:cBhvr>
                                        <p:cTn id="1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0" y="0"/>
            <a:ext cx="7316718" cy="1219200"/>
          </a:xfrm>
        </p:spPr>
        <p:txBody>
          <a:bodyPr/>
          <a:lstStyle/>
          <a:p>
            <a:r>
              <a:rPr lang="de-AT" smtClean="0"/>
              <a:t>1 Das familiale Lebensumfeld</a:t>
            </a:r>
            <a:endParaRPr lang="de-AT" dirty="0"/>
          </a:p>
        </p:txBody>
      </p:sp>
      <p:sp>
        <p:nvSpPr>
          <p:cNvPr id="3" name="Inhaltsplatzhalter 2"/>
          <p:cNvSpPr>
            <a:spLocks noGrp="1"/>
          </p:cNvSpPr>
          <p:nvPr>
            <p:ph idx="1"/>
          </p:nvPr>
        </p:nvSpPr>
        <p:spPr/>
        <p:txBody>
          <a:bodyPr/>
          <a:lstStyle/>
          <a:p>
            <a:r>
              <a:rPr lang="de-AT" dirty="0" smtClean="0"/>
              <a:t>1.1.3 Zusammenleben vor der Ehe</a:t>
            </a:r>
          </a:p>
          <a:p>
            <a:pPr lvl="1"/>
            <a:r>
              <a:rPr lang="de-AT" dirty="0" smtClean="0"/>
              <a:t>in der kath. geprägten Kultur war Zusammenleben vor der Ehe verpönt und wurde sanktioniert</a:t>
            </a:r>
          </a:p>
          <a:p>
            <a:pPr lvl="1"/>
            <a:r>
              <a:rPr lang="de-AT" dirty="0" smtClean="0"/>
              <a:t>sündiger Zustand, der auch Zutritt zu Kommunion ausschloss</a:t>
            </a:r>
          </a:p>
          <a:p>
            <a:pPr lvl="1"/>
            <a:r>
              <a:rPr lang="de-AT" dirty="0" smtClean="0"/>
              <a:t>wird von Mehrheit nicht mehr unterstützt</a:t>
            </a:r>
            <a:endParaRPr lang="de-AT" dirty="0"/>
          </a:p>
          <a:p>
            <a:pPr marL="457200" lvl="1" indent="0">
              <a:buNone/>
            </a:pPr>
            <a:endParaRPr lang="de-AT" dirty="0"/>
          </a:p>
        </p:txBody>
      </p:sp>
      <p:graphicFrame>
        <p:nvGraphicFramePr>
          <p:cNvPr id="6" name="Tabelle 5"/>
          <p:cNvGraphicFramePr>
            <a:graphicFrameLocks noGrp="1"/>
          </p:cNvGraphicFramePr>
          <p:nvPr>
            <p:extLst>
              <p:ext uri="{D42A27DB-BD31-4B8C-83A1-F6EECF244321}">
                <p14:modId xmlns:p14="http://schemas.microsoft.com/office/powerpoint/2010/main" val="88857079"/>
              </p:ext>
            </p:extLst>
          </p:nvPr>
        </p:nvGraphicFramePr>
        <p:xfrm>
          <a:off x="800100" y="4431285"/>
          <a:ext cx="7386970" cy="1298735"/>
        </p:xfrm>
        <a:graphic>
          <a:graphicData uri="http://schemas.openxmlformats.org/drawingml/2006/table">
            <a:tbl>
              <a:tblPr>
                <a:tableStyleId>{5C22544A-7EE6-4342-B048-85BDC9FD1C3A}</a:tableStyleId>
              </a:tblPr>
              <a:tblGrid>
                <a:gridCol w="3799785"/>
                <a:gridCol w="864340"/>
                <a:gridCol w="864340"/>
                <a:gridCol w="993294"/>
                <a:gridCol w="865211"/>
              </a:tblGrid>
              <a:tr h="776892">
                <a:tc>
                  <a:txBody>
                    <a:bodyPr/>
                    <a:lstStyle/>
                    <a:p>
                      <a:pPr>
                        <a:lnSpc>
                          <a:spcPct val="107000"/>
                        </a:lnSpc>
                        <a:spcBef>
                          <a:spcPts val="300"/>
                        </a:spcBef>
                        <a:spcAft>
                          <a:spcPts val="0"/>
                        </a:spcAft>
                      </a:pPr>
                      <a:r>
                        <a:rPr lang="de-AT" sz="1100" dirty="0">
                          <a:effectLst/>
                        </a:rPr>
                        <a:t> </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07000"/>
                        </a:lnSpc>
                        <a:spcAft>
                          <a:spcPts val="0"/>
                        </a:spcAft>
                      </a:pPr>
                      <a:r>
                        <a:rPr lang="de-AT" sz="1000" dirty="0">
                          <a:effectLst/>
                        </a:rPr>
                        <a:t>säkular-personal</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07000"/>
                        </a:lnSpc>
                        <a:spcAft>
                          <a:spcPts val="0"/>
                        </a:spcAft>
                      </a:pPr>
                      <a:r>
                        <a:rPr lang="de-AT" sz="1000" dirty="0">
                          <a:effectLst/>
                        </a:rPr>
                        <a:t>religiös-personal</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07000"/>
                        </a:lnSpc>
                        <a:spcAft>
                          <a:spcPts val="0"/>
                        </a:spcAft>
                      </a:pPr>
                      <a:r>
                        <a:rPr lang="de-AT" sz="1000" dirty="0">
                          <a:effectLst/>
                        </a:rPr>
                        <a:t>religiös-institutionell</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07000"/>
                        </a:lnSpc>
                        <a:spcAft>
                          <a:spcPts val="0"/>
                        </a:spcAft>
                      </a:pPr>
                      <a:r>
                        <a:rPr lang="de-AT" sz="1000" dirty="0">
                          <a:effectLst/>
                        </a:rPr>
                        <a:t>alle</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r>
              <a:tr h="307986">
                <a:tc>
                  <a:txBody>
                    <a:bodyPr/>
                    <a:lstStyle/>
                    <a:p>
                      <a:pPr>
                        <a:lnSpc>
                          <a:spcPct val="107000"/>
                        </a:lnSpc>
                        <a:spcBef>
                          <a:spcPts val="300"/>
                        </a:spcBef>
                        <a:spcAft>
                          <a:spcPts val="0"/>
                        </a:spcAft>
                      </a:pPr>
                      <a:r>
                        <a:rPr lang="de-AT" sz="1600" dirty="0" smtClean="0">
                          <a:effectLst/>
                        </a:rPr>
                        <a:t>Ich finde es richtig, wenn Menschen vor dem Heiraten zusammenleben.</a:t>
                      </a:r>
                      <a:endParaRPr lang="de-AT"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spcAft>
                          <a:spcPts val="0"/>
                        </a:spcAft>
                      </a:pPr>
                      <a:r>
                        <a:rPr lang="de-AT" sz="2000" dirty="0" smtClean="0">
                          <a:effectLst/>
                        </a:rPr>
                        <a:t>88%</a:t>
                      </a:r>
                      <a:endParaRPr lang="de-AT"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2000" dirty="0" smtClean="0">
                          <a:effectLst/>
                        </a:rPr>
                        <a:t>76%</a:t>
                      </a:r>
                      <a:endParaRPr lang="de-AT"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2000" dirty="0" smtClean="0">
                          <a:effectLst/>
                        </a:rPr>
                        <a:t>45%</a:t>
                      </a:r>
                      <a:endParaRPr lang="de-AT"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2000" dirty="0" smtClean="0">
                          <a:effectLst/>
                        </a:rPr>
                        <a:t>75%</a:t>
                      </a:r>
                      <a:endParaRPr lang="de-AT"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r>
            </a:tbl>
          </a:graphicData>
        </a:graphic>
      </p:graphicFrame>
    </p:spTree>
    <p:extLst>
      <p:ext uri="{BB962C8B-B14F-4D97-AF65-F5344CB8AC3E}">
        <p14:creationId xmlns:p14="http://schemas.microsoft.com/office/powerpoint/2010/main" val="13087082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00"/>
                                        <p:tgtEl>
                                          <p:spTgt spid="3">
                                            <p:txEl>
                                              <p:pRg st="1" end="1"/>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wipe(down)">
                                      <p:cBhvr>
                                        <p:cTn id="10" dur="500"/>
                                        <p:tgtEl>
                                          <p:spTgt spid="3">
                                            <p:txEl>
                                              <p:pRg st="2" end="2"/>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Effect transition="in" filter="wipe(down)">
                                      <p:cBhvr>
                                        <p:cTn id="13" dur="500"/>
                                        <p:tgtEl>
                                          <p:spTgt spid="3">
                                            <p:txEl>
                                              <p:pRg st="3" end="3"/>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randombar(horizontal)">
                                      <p:cBhvr>
                                        <p:cTn id="1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0" y="0"/>
            <a:ext cx="7337500" cy="1219200"/>
          </a:xfrm>
        </p:spPr>
        <p:txBody>
          <a:bodyPr/>
          <a:lstStyle/>
          <a:p>
            <a:r>
              <a:rPr lang="de-AT" dirty="0" smtClean="0"/>
              <a:t>1 Das familiale Lebensumfeld</a:t>
            </a:r>
            <a:endParaRPr lang="de-AT" dirty="0"/>
          </a:p>
        </p:txBody>
      </p:sp>
      <p:sp>
        <p:nvSpPr>
          <p:cNvPr id="3" name="Inhaltsplatzhalter 2"/>
          <p:cNvSpPr>
            <a:spLocks noGrp="1"/>
          </p:cNvSpPr>
          <p:nvPr>
            <p:ph idx="1"/>
          </p:nvPr>
        </p:nvSpPr>
        <p:spPr/>
        <p:txBody>
          <a:bodyPr/>
          <a:lstStyle/>
          <a:p>
            <a:r>
              <a:rPr lang="de-AT" dirty="0" smtClean="0"/>
              <a:t>1.1.4 Ehevorbereitung</a:t>
            </a:r>
          </a:p>
          <a:p>
            <a:pPr lvl="1"/>
            <a:r>
              <a:rPr lang="de-AT" dirty="0" smtClean="0"/>
              <a:t>wird als wenig hilfreich bewertet</a:t>
            </a:r>
          </a:p>
          <a:p>
            <a:pPr lvl="1"/>
            <a:endParaRPr lang="de-AT" dirty="0"/>
          </a:p>
          <a:p>
            <a:pPr lvl="1"/>
            <a:endParaRPr lang="de-AT" dirty="0" smtClean="0"/>
          </a:p>
          <a:p>
            <a:pPr lvl="1"/>
            <a:endParaRPr lang="de-AT" dirty="0"/>
          </a:p>
        </p:txBody>
      </p:sp>
      <p:graphicFrame>
        <p:nvGraphicFramePr>
          <p:cNvPr id="6" name="Tabelle 5"/>
          <p:cNvGraphicFramePr>
            <a:graphicFrameLocks noGrp="1"/>
          </p:cNvGraphicFramePr>
          <p:nvPr>
            <p:extLst>
              <p:ext uri="{D42A27DB-BD31-4B8C-83A1-F6EECF244321}">
                <p14:modId xmlns:p14="http://schemas.microsoft.com/office/powerpoint/2010/main" val="2443544466"/>
              </p:ext>
            </p:extLst>
          </p:nvPr>
        </p:nvGraphicFramePr>
        <p:xfrm>
          <a:off x="685800" y="3194768"/>
          <a:ext cx="7386970" cy="1950880"/>
        </p:xfrm>
        <a:graphic>
          <a:graphicData uri="http://schemas.openxmlformats.org/drawingml/2006/table">
            <a:tbl>
              <a:tblPr>
                <a:tableStyleId>{5C22544A-7EE6-4342-B048-85BDC9FD1C3A}</a:tableStyleId>
              </a:tblPr>
              <a:tblGrid>
                <a:gridCol w="3799785"/>
                <a:gridCol w="864340"/>
                <a:gridCol w="864340"/>
                <a:gridCol w="993294"/>
                <a:gridCol w="865211"/>
              </a:tblGrid>
              <a:tr h="776892">
                <a:tc>
                  <a:txBody>
                    <a:bodyPr/>
                    <a:lstStyle/>
                    <a:p>
                      <a:pPr>
                        <a:lnSpc>
                          <a:spcPct val="107000"/>
                        </a:lnSpc>
                        <a:spcBef>
                          <a:spcPts val="300"/>
                        </a:spcBef>
                        <a:spcAft>
                          <a:spcPts val="0"/>
                        </a:spcAft>
                      </a:pPr>
                      <a:r>
                        <a:rPr lang="de-AT" sz="1100" dirty="0">
                          <a:effectLst/>
                        </a:rPr>
                        <a:t> </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07000"/>
                        </a:lnSpc>
                        <a:spcAft>
                          <a:spcPts val="0"/>
                        </a:spcAft>
                      </a:pPr>
                      <a:r>
                        <a:rPr lang="de-AT" sz="1000" dirty="0">
                          <a:effectLst/>
                        </a:rPr>
                        <a:t>säkular-personal</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07000"/>
                        </a:lnSpc>
                        <a:spcAft>
                          <a:spcPts val="0"/>
                        </a:spcAft>
                      </a:pPr>
                      <a:r>
                        <a:rPr lang="de-AT" sz="1000" dirty="0">
                          <a:effectLst/>
                        </a:rPr>
                        <a:t>religiös-personal</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07000"/>
                        </a:lnSpc>
                        <a:spcAft>
                          <a:spcPts val="0"/>
                        </a:spcAft>
                      </a:pPr>
                      <a:r>
                        <a:rPr lang="de-AT" sz="1000" dirty="0">
                          <a:effectLst/>
                        </a:rPr>
                        <a:t>religiös-institutionell</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07000"/>
                        </a:lnSpc>
                        <a:spcAft>
                          <a:spcPts val="0"/>
                        </a:spcAft>
                      </a:pPr>
                      <a:r>
                        <a:rPr lang="de-AT" sz="1000" dirty="0">
                          <a:effectLst/>
                        </a:rPr>
                        <a:t>alle</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r>
              <a:tr h="307986">
                <a:tc>
                  <a:txBody>
                    <a:bodyPr/>
                    <a:lstStyle/>
                    <a:p>
                      <a:pPr>
                        <a:lnSpc>
                          <a:spcPct val="107000"/>
                        </a:lnSpc>
                        <a:spcBef>
                          <a:spcPts val="300"/>
                        </a:spcBef>
                        <a:spcAft>
                          <a:spcPts val="0"/>
                        </a:spcAft>
                      </a:pPr>
                      <a:r>
                        <a:rPr lang="de-AT" sz="1800" kern="1200" dirty="0" smtClean="0">
                          <a:solidFill>
                            <a:schemeClr val="dk1"/>
                          </a:solidFill>
                          <a:effectLst/>
                          <a:latin typeface="+mn-lt"/>
                          <a:ea typeface="+mn-ea"/>
                          <a:cs typeface="+mn-cs"/>
                        </a:rPr>
                        <a:t>Die kirchliche Ehevorbereitung vor der kirchlichen Trauung habe ich für unsere Ehe und unser Familienleben als hilfreich erlebt. </a:t>
                      </a:r>
                      <a:endParaRPr lang="de-AT"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spcAft>
                          <a:spcPts val="0"/>
                        </a:spcAft>
                      </a:pPr>
                      <a:r>
                        <a:rPr lang="de-AT" sz="2000" dirty="0" smtClean="0">
                          <a:effectLst/>
                        </a:rPr>
                        <a:t>15%</a:t>
                      </a:r>
                      <a:endParaRPr lang="de-AT"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2000" dirty="0" smtClean="0">
                          <a:effectLst/>
                        </a:rPr>
                        <a:t>32%</a:t>
                      </a:r>
                      <a:endParaRPr lang="de-AT"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2000" dirty="0" smtClean="0">
                          <a:effectLst/>
                        </a:rPr>
                        <a:t>47%</a:t>
                      </a:r>
                      <a:endParaRPr lang="de-AT"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2000" dirty="0" smtClean="0">
                          <a:effectLst/>
                        </a:rPr>
                        <a:t>29%</a:t>
                      </a:r>
                    </a:p>
                  </a:txBody>
                  <a:tcPr marL="68580" marR="68580" marT="0" marB="0" anchor="ctr"/>
                </a:tc>
              </a:tr>
            </a:tbl>
          </a:graphicData>
        </a:graphic>
      </p:graphicFrame>
    </p:spTree>
    <p:extLst>
      <p:ext uri="{BB962C8B-B14F-4D97-AF65-F5344CB8AC3E}">
        <p14:creationId xmlns:p14="http://schemas.microsoft.com/office/powerpoint/2010/main" val="13650023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randombar(horizontal)">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0" y="0"/>
            <a:ext cx="7346023" cy="1219200"/>
          </a:xfrm>
        </p:spPr>
        <p:txBody>
          <a:bodyPr/>
          <a:lstStyle/>
          <a:p>
            <a:r>
              <a:rPr lang="de-AT" dirty="0" smtClean="0"/>
              <a:t>1 Das familiale Lebensumfeld</a:t>
            </a:r>
            <a:endParaRPr lang="de-AT" dirty="0"/>
          </a:p>
        </p:txBody>
      </p:sp>
      <p:sp>
        <p:nvSpPr>
          <p:cNvPr id="3" name="Inhaltsplatzhalter 2"/>
          <p:cNvSpPr>
            <a:spLocks noGrp="1"/>
          </p:cNvSpPr>
          <p:nvPr>
            <p:ph idx="1"/>
          </p:nvPr>
        </p:nvSpPr>
        <p:spPr>
          <a:xfrm>
            <a:off x="727364" y="1783773"/>
            <a:ext cx="7772400" cy="4114800"/>
          </a:xfrm>
        </p:spPr>
        <p:txBody>
          <a:bodyPr/>
          <a:lstStyle/>
          <a:p>
            <a:r>
              <a:rPr lang="de-AT" dirty="0" smtClean="0"/>
              <a:t>1.1.5 Scheidung</a:t>
            </a:r>
          </a:p>
          <a:p>
            <a:pPr lvl="1"/>
            <a:endParaRPr lang="de-AT" dirty="0"/>
          </a:p>
        </p:txBody>
      </p:sp>
      <p:graphicFrame>
        <p:nvGraphicFramePr>
          <p:cNvPr id="6" name="Tabelle 5"/>
          <p:cNvGraphicFramePr>
            <a:graphicFrameLocks noGrp="1"/>
          </p:cNvGraphicFramePr>
          <p:nvPr>
            <p:extLst>
              <p:ext uri="{D42A27DB-BD31-4B8C-83A1-F6EECF244321}">
                <p14:modId xmlns:p14="http://schemas.microsoft.com/office/powerpoint/2010/main" val="1097400905"/>
              </p:ext>
            </p:extLst>
          </p:nvPr>
        </p:nvGraphicFramePr>
        <p:xfrm>
          <a:off x="920079" y="2326767"/>
          <a:ext cx="7386970" cy="3782805"/>
        </p:xfrm>
        <a:graphic>
          <a:graphicData uri="http://schemas.openxmlformats.org/drawingml/2006/table">
            <a:tbl>
              <a:tblPr>
                <a:tableStyleId>{5C22544A-7EE6-4342-B048-85BDC9FD1C3A}</a:tableStyleId>
              </a:tblPr>
              <a:tblGrid>
                <a:gridCol w="3799785"/>
                <a:gridCol w="864340"/>
                <a:gridCol w="864340"/>
                <a:gridCol w="993294"/>
                <a:gridCol w="865211"/>
              </a:tblGrid>
              <a:tr h="804274">
                <a:tc>
                  <a:txBody>
                    <a:bodyPr/>
                    <a:lstStyle/>
                    <a:p>
                      <a:pPr>
                        <a:lnSpc>
                          <a:spcPct val="107000"/>
                        </a:lnSpc>
                        <a:spcBef>
                          <a:spcPts val="300"/>
                        </a:spcBef>
                        <a:spcAft>
                          <a:spcPts val="0"/>
                        </a:spcAft>
                      </a:pPr>
                      <a:r>
                        <a:rPr lang="de-AT" sz="1100" dirty="0">
                          <a:effectLst/>
                        </a:rPr>
                        <a:t> </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07000"/>
                        </a:lnSpc>
                        <a:spcAft>
                          <a:spcPts val="0"/>
                        </a:spcAft>
                      </a:pPr>
                      <a:r>
                        <a:rPr lang="de-AT" sz="1000" dirty="0">
                          <a:effectLst/>
                        </a:rPr>
                        <a:t>säkular-personal</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07000"/>
                        </a:lnSpc>
                        <a:spcAft>
                          <a:spcPts val="0"/>
                        </a:spcAft>
                      </a:pPr>
                      <a:r>
                        <a:rPr lang="de-AT" sz="1000" dirty="0">
                          <a:effectLst/>
                        </a:rPr>
                        <a:t>religiös-personal</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07000"/>
                        </a:lnSpc>
                        <a:spcAft>
                          <a:spcPts val="0"/>
                        </a:spcAft>
                      </a:pPr>
                      <a:r>
                        <a:rPr lang="de-AT" sz="1000" dirty="0">
                          <a:effectLst/>
                        </a:rPr>
                        <a:t>religiös-institutionell</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07000"/>
                        </a:lnSpc>
                        <a:spcAft>
                          <a:spcPts val="0"/>
                        </a:spcAft>
                      </a:pPr>
                      <a:r>
                        <a:rPr lang="de-AT" sz="1000" dirty="0">
                          <a:effectLst/>
                        </a:rPr>
                        <a:t>alle</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r>
              <a:tr h="692411">
                <a:tc>
                  <a:txBody>
                    <a:bodyPr/>
                    <a:lstStyle/>
                    <a:p>
                      <a:pPr>
                        <a:lnSpc>
                          <a:spcPct val="107000"/>
                        </a:lnSpc>
                        <a:spcBef>
                          <a:spcPts val="300"/>
                        </a:spcBef>
                        <a:spcAft>
                          <a:spcPts val="0"/>
                        </a:spcAft>
                      </a:pPr>
                      <a:r>
                        <a:rPr lang="de-AT" sz="1800" dirty="0">
                          <a:effectLst/>
                          <a:latin typeface="+mn-lt"/>
                          <a:ea typeface="Calibri" panose="020F0502020204030204" pitchFamily="34" charset="0"/>
                          <a:cs typeface="Calibri" panose="020F0502020204030204" pitchFamily="34" charset="0"/>
                        </a:rPr>
                        <a:t>Wenn die Liebe stirbt, </a:t>
                      </a:r>
                      <a:r>
                        <a:rPr lang="de-AT" sz="1800" dirty="0" smtClean="0">
                          <a:effectLst/>
                          <a:latin typeface="+mn-lt"/>
                          <a:ea typeface="Calibri" panose="020F0502020204030204" pitchFamily="34" charset="0"/>
                          <a:cs typeface="Calibri" panose="020F0502020204030204" pitchFamily="34" charset="0"/>
                        </a:rPr>
                        <a:t/>
                      </a:r>
                      <a:br>
                        <a:rPr lang="de-AT" sz="1800" dirty="0" smtClean="0">
                          <a:effectLst/>
                          <a:latin typeface="+mn-lt"/>
                          <a:ea typeface="Calibri" panose="020F0502020204030204" pitchFamily="34" charset="0"/>
                          <a:cs typeface="Calibri" panose="020F0502020204030204" pitchFamily="34" charset="0"/>
                        </a:rPr>
                      </a:br>
                      <a:r>
                        <a:rPr lang="de-AT" sz="1800" dirty="0" smtClean="0">
                          <a:effectLst/>
                          <a:latin typeface="+mn-lt"/>
                          <a:ea typeface="Calibri" panose="020F0502020204030204" pitchFamily="34" charset="0"/>
                          <a:cs typeface="Calibri" panose="020F0502020204030204" pitchFamily="34" charset="0"/>
                        </a:rPr>
                        <a:t>hört </a:t>
                      </a:r>
                      <a:r>
                        <a:rPr lang="de-AT" sz="1800" dirty="0">
                          <a:effectLst/>
                          <a:latin typeface="+mn-lt"/>
                          <a:ea typeface="Calibri" panose="020F0502020204030204" pitchFamily="34" charset="0"/>
                          <a:cs typeface="Calibri" panose="020F0502020204030204" pitchFamily="34" charset="0"/>
                        </a:rPr>
                        <a:t>die Ehe auf</a:t>
                      </a:r>
                      <a:r>
                        <a:rPr lang="de-AT" sz="1800" dirty="0" smtClean="0">
                          <a:effectLst/>
                          <a:latin typeface="+mn-lt"/>
                          <a:ea typeface="Calibri" panose="020F0502020204030204" pitchFamily="34" charset="0"/>
                          <a:cs typeface="Calibri" panose="020F0502020204030204" pitchFamily="34" charset="0"/>
                        </a:rPr>
                        <a:t>.</a:t>
                      </a:r>
                    </a:p>
                    <a:p>
                      <a:pPr>
                        <a:lnSpc>
                          <a:spcPct val="107000"/>
                        </a:lnSpc>
                        <a:spcBef>
                          <a:spcPts val="300"/>
                        </a:spcBef>
                        <a:spcAft>
                          <a:spcPts val="0"/>
                        </a:spcAft>
                      </a:pPr>
                      <a:endParaRPr lang="de-AT" sz="800" dirty="0">
                        <a:effectLst/>
                        <a:latin typeface="+mn-lt"/>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spcAft>
                          <a:spcPts val="0"/>
                        </a:spcAft>
                      </a:pPr>
                      <a:r>
                        <a:rPr lang="de-AT" sz="2000" dirty="0" smtClean="0">
                          <a:effectLst/>
                          <a:latin typeface="+mn-lt"/>
                        </a:rPr>
                        <a:t>58%</a:t>
                      </a:r>
                      <a:endParaRPr lang="de-AT" sz="20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2000" dirty="0" smtClean="0">
                          <a:effectLst/>
                          <a:latin typeface="+mn-lt"/>
                        </a:rPr>
                        <a:t>54%</a:t>
                      </a:r>
                      <a:endParaRPr lang="de-AT" sz="20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2000" dirty="0" smtClean="0">
                          <a:effectLst/>
                          <a:latin typeface="+mn-lt"/>
                        </a:rPr>
                        <a:t>10%</a:t>
                      </a:r>
                      <a:endParaRPr lang="de-AT" sz="20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2000" dirty="0" smtClean="0">
                          <a:effectLst/>
                          <a:latin typeface="+mn-lt"/>
                        </a:rPr>
                        <a:t>48%</a:t>
                      </a:r>
                    </a:p>
                  </a:txBody>
                  <a:tcPr marL="68580" marR="68580" marT="0" marB="0" anchor="ctr"/>
                </a:tc>
              </a:tr>
              <a:tr h="961391">
                <a:tc>
                  <a:txBody>
                    <a:bodyPr/>
                    <a:lstStyle/>
                    <a:p>
                      <a:pPr>
                        <a:lnSpc>
                          <a:spcPct val="107000"/>
                        </a:lnSpc>
                        <a:spcBef>
                          <a:spcPts val="300"/>
                        </a:spcBef>
                        <a:spcAft>
                          <a:spcPts val="0"/>
                        </a:spcAft>
                      </a:pPr>
                      <a:r>
                        <a:rPr lang="de-AT" sz="1800" dirty="0">
                          <a:effectLst/>
                          <a:latin typeface="+mn-lt"/>
                          <a:ea typeface="Calibri" panose="020F0502020204030204" pitchFamily="34" charset="0"/>
                          <a:cs typeface="Calibri" panose="020F0502020204030204" pitchFamily="34" charset="0"/>
                        </a:rPr>
                        <a:t>Wenn sich kein Weg mehr findet, eine Ehe zu retten, ist es besser, sich zu trennen</a:t>
                      </a:r>
                      <a:r>
                        <a:rPr lang="de-AT" sz="1800" dirty="0" smtClean="0">
                          <a:effectLst/>
                          <a:latin typeface="+mn-lt"/>
                          <a:ea typeface="Calibri" panose="020F0502020204030204" pitchFamily="34" charset="0"/>
                          <a:cs typeface="Calibri" panose="020F0502020204030204" pitchFamily="34" charset="0"/>
                        </a:rPr>
                        <a:t>.</a:t>
                      </a:r>
                    </a:p>
                    <a:p>
                      <a:pPr>
                        <a:lnSpc>
                          <a:spcPct val="107000"/>
                        </a:lnSpc>
                        <a:spcBef>
                          <a:spcPts val="300"/>
                        </a:spcBef>
                        <a:spcAft>
                          <a:spcPts val="0"/>
                        </a:spcAft>
                      </a:pPr>
                      <a:endParaRPr lang="de-AT" sz="800" dirty="0">
                        <a:effectLst/>
                        <a:latin typeface="+mn-lt"/>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spcAft>
                          <a:spcPts val="0"/>
                        </a:spcAft>
                      </a:pPr>
                      <a:r>
                        <a:rPr lang="de-AT" sz="2000" dirty="0" smtClean="0">
                          <a:effectLst/>
                          <a:latin typeface="+mn-lt"/>
                          <a:ea typeface="Times New Roman" panose="02020603050405020304" pitchFamily="18" charset="0"/>
                          <a:cs typeface="Times New Roman" panose="02020603050405020304" pitchFamily="18" charset="0"/>
                        </a:rPr>
                        <a:t>95</a:t>
                      </a:r>
                      <a:r>
                        <a:rPr lang="de-AT" sz="2000" dirty="0" smtClean="0">
                          <a:effectLst/>
                          <a:latin typeface="+mn-lt"/>
                        </a:rPr>
                        <a:t>%</a:t>
                      </a:r>
                      <a:endParaRPr lang="de-AT" sz="20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2000" dirty="0" smtClean="0">
                          <a:effectLst/>
                          <a:latin typeface="+mn-lt"/>
                          <a:ea typeface="Times New Roman" panose="02020603050405020304" pitchFamily="18" charset="0"/>
                          <a:cs typeface="Times New Roman" panose="02020603050405020304" pitchFamily="18" charset="0"/>
                        </a:rPr>
                        <a:t>95</a:t>
                      </a:r>
                      <a:r>
                        <a:rPr lang="de-AT" sz="2000" dirty="0" smtClean="0">
                          <a:effectLst/>
                          <a:latin typeface="+mn-lt"/>
                        </a:rPr>
                        <a:t>%</a:t>
                      </a:r>
                      <a:endParaRPr lang="de-AT" sz="20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2000" dirty="0" smtClean="0">
                          <a:effectLst/>
                          <a:latin typeface="+mn-lt"/>
                          <a:ea typeface="Times New Roman" panose="02020603050405020304" pitchFamily="18" charset="0"/>
                          <a:cs typeface="Times New Roman" panose="02020603050405020304" pitchFamily="18" charset="0"/>
                        </a:rPr>
                        <a:t>44</a:t>
                      </a:r>
                      <a:r>
                        <a:rPr lang="de-AT" sz="2000" dirty="0" smtClean="0">
                          <a:effectLst/>
                          <a:latin typeface="+mn-lt"/>
                        </a:rPr>
                        <a:t>%</a:t>
                      </a:r>
                      <a:endParaRPr lang="de-AT" sz="20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2000" dirty="0" smtClean="0">
                          <a:effectLst/>
                          <a:latin typeface="+mn-lt"/>
                        </a:rPr>
                        <a:t>86%</a:t>
                      </a:r>
                    </a:p>
                  </a:txBody>
                  <a:tcPr marL="68580" marR="68580" marT="0" marB="0" anchor="ctr"/>
                </a:tc>
              </a:tr>
              <a:tr h="1075920">
                <a:tc>
                  <a:txBody>
                    <a:bodyPr/>
                    <a:lstStyle/>
                    <a:p>
                      <a:pPr>
                        <a:lnSpc>
                          <a:spcPct val="107000"/>
                        </a:lnSpc>
                        <a:spcBef>
                          <a:spcPts val="300"/>
                        </a:spcBef>
                        <a:spcAft>
                          <a:spcPts val="0"/>
                        </a:spcAft>
                      </a:pPr>
                      <a:r>
                        <a:rPr lang="de-AT" sz="1800" dirty="0">
                          <a:effectLst/>
                          <a:latin typeface="+mn-lt"/>
                          <a:ea typeface="Calibri" panose="020F0502020204030204" pitchFamily="34" charset="0"/>
                          <a:cs typeface="Calibri" panose="020F0502020204030204" pitchFamily="34" charset="0"/>
                        </a:rPr>
                        <a:t>Wenn sich zwei Partner verschieden entwickeln, dann muss Trennung kein Scheitern, sondern kann eine Befreiung sein. </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spcAft>
                          <a:spcPts val="0"/>
                        </a:spcAft>
                      </a:pPr>
                      <a:r>
                        <a:rPr lang="de-AT" sz="2000" dirty="0" smtClean="0">
                          <a:effectLst/>
                          <a:latin typeface="+mn-lt"/>
                          <a:ea typeface="Times New Roman" panose="02020603050405020304" pitchFamily="18" charset="0"/>
                          <a:cs typeface="Times New Roman" panose="02020603050405020304" pitchFamily="18" charset="0"/>
                        </a:rPr>
                        <a:t>90</a:t>
                      </a:r>
                      <a:r>
                        <a:rPr lang="de-AT" sz="2000" dirty="0" smtClean="0">
                          <a:effectLst/>
                          <a:latin typeface="+mn-lt"/>
                        </a:rPr>
                        <a:t>%</a:t>
                      </a:r>
                      <a:endParaRPr lang="de-AT" sz="20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2000" dirty="0" smtClean="0">
                          <a:effectLst/>
                          <a:latin typeface="+mn-lt"/>
                          <a:ea typeface="Times New Roman" panose="02020603050405020304" pitchFamily="18" charset="0"/>
                          <a:cs typeface="Times New Roman" panose="02020603050405020304" pitchFamily="18" charset="0"/>
                        </a:rPr>
                        <a:t>84</a:t>
                      </a:r>
                      <a:r>
                        <a:rPr lang="de-AT" sz="2000" dirty="0" smtClean="0">
                          <a:effectLst/>
                          <a:latin typeface="+mn-lt"/>
                        </a:rPr>
                        <a:t>%</a:t>
                      </a:r>
                      <a:endParaRPr lang="de-AT" sz="20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2000" dirty="0" smtClean="0">
                          <a:effectLst/>
                          <a:latin typeface="+mn-lt"/>
                          <a:ea typeface="Times New Roman" panose="02020603050405020304" pitchFamily="18" charset="0"/>
                          <a:cs typeface="Times New Roman" panose="02020603050405020304" pitchFamily="18" charset="0"/>
                        </a:rPr>
                        <a:t>22</a:t>
                      </a:r>
                      <a:r>
                        <a:rPr lang="de-AT" sz="2000" dirty="0" smtClean="0">
                          <a:effectLst/>
                          <a:latin typeface="+mn-lt"/>
                        </a:rPr>
                        <a:t>%</a:t>
                      </a:r>
                      <a:endParaRPr lang="de-AT" sz="20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2000" dirty="0" smtClean="0">
                          <a:effectLst/>
                          <a:latin typeface="+mn-lt"/>
                        </a:rPr>
                        <a:t>75%</a:t>
                      </a:r>
                    </a:p>
                  </a:txBody>
                  <a:tcPr marL="68580" marR="68580" marT="0" marB="0" anchor="ctr"/>
                </a:tc>
              </a:tr>
            </a:tbl>
          </a:graphicData>
        </a:graphic>
      </p:graphicFrame>
    </p:spTree>
    <p:extLst>
      <p:ext uri="{BB962C8B-B14F-4D97-AF65-F5344CB8AC3E}">
        <p14:creationId xmlns:p14="http://schemas.microsoft.com/office/powerpoint/2010/main" val="6998471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in)">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0" y="0"/>
            <a:ext cx="7346023" cy="1219200"/>
          </a:xfrm>
        </p:spPr>
        <p:txBody>
          <a:bodyPr/>
          <a:lstStyle/>
          <a:p>
            <a:r>
              <a:rPr lang="de-AT" dirty="0" smtClean="0"/>
              <a:t>1 Das familiale Lebensumfeld</a:t>
            </a:r>
            <a:endParaRPr lang="de-AT" dirty="0"/>
          </a:p>
        </p:txBody>
      </p:sp>
      <p:sp>
        <p:nvSpPr>
          <p:cNvPr id="3" name="Inhaltsplatzhalter 2"/>
          <p:cNvSpPr>
            <a:spLocks noGrp="1"/>
          </p:cNvSpPr>
          <p:nvPr>
            <p:ph idx="1"/>
          </p:nvPr>
        </p:nvSpPr>
        <p:spPr>
          <a:xfrm>
            <a:off x="581891" y="1731819"/>
            <a:ext cx="7772400" cy="4114800"/>
          </a:xfrm>
        </p:spPr>
        <p:txBody>
          <a:bodyPr/>
          <a:lstStyle/>
          <a:p>
            <a:r>
              <a:rPr lang="de-AT" dirty="0" smtClean="0"/>
              <a:t>1.1.6 Annullierung der Ehe</a:t>
            </a:r>
          </a:p>
          <a:p>
            <a:pPr lvl="1"/>
            <a:endParaRPr lang="de-AT" dirty="0"/>
          </a:p>
        </p:txBody>
      </p:sp>
      <p:graphicFrame>
        <p:nvGraphicFramePr>
          <p:cNvPr id="6" name="Tabelle 5"/>
          <p:cNvGraphicFramePr>
            <a:graphicFrameLocks noGrp="1"/>
          </p:cNvGraphicFramePr>
          <p:nvPr>
            <p:extLst>
              <p:ext uri="{D42A27DB-BD31-4B8C-83A1-F6EECF244321}">
                <p14:modId xmlns:p14="http://schemas.microsoft.com/office/powerpoint/2010/main" val="3264774207"/>
              </p:ext>
            </p:extLst>
          </p:nvPr>
        </p:nvGraphicFramePr>
        <p:xfrm>
          <a:off x="774606" y="2428254"/>
          <a:ext cx="7386970" cy="3548794"/>
        </p:xfrm>
        <a:graphic>
          <a:graphicData uri="http://schemas.openxmlformats.org/drawingml/2006/table">
            <a:tbl>
              <a:tblPr>
                <a:tableStyleId>{5C22544A-7EE6-4342-B048-85BDC9FD1C3A}</a:tableStyleId>
              </a:tblPr>
              <a:tblGrid>
                <a:gridCol w="3799785"/>
                <a:gridCol w="864340"/>
                <a:gridCol w="864340"/>
                <a:gridCol w="993294"/>
                <a:gridCol w="865211"/>
              </a:tblGrid>
              <a:tr h="776892">
                <a:tc>
                  <a:txBody>
                    <a:bodyPr/>
                    <a:lstStyle/>
                    <a:p>
                      <a:pPr>
                        <a:lnSpc>
                          <a:spcPct val="107000"/>
                        </a:lnSpc>
                        <a:spcBef>
                          <a:spcPts val="300"/>
                        </a:spcBef>
                        <a:spcAft>
                          <a:spcPts val="0"/>
                        </a:spcAft>
                      </a:pPr>
                      <a:r>
                        <a:rPr lang="de-AT" sz="1100" dirty="0">
                          <a:effectLst/>
                        </a:rPr>
                        <a:t> </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07000"/>
                        </a:lnSpc>
                        <a:spcAft>
                          <a:spcPts val="0"/>
                        </a:spcAft>
                      </a:pPr>
                      <a:r>
                        <a:rPr lang="de-AT" sz="1000" dirty="0">
                          <a:effectLst/>
                        </a:rPr>
                        <a:t>säkular-personal</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07000"/>
                        </a:lnSpc>
                        <a:spcAft>
                          <a:spcPts val="0"/>
                        </a:spcAft>
                      </a:pPr>
                      <a:r>
                        <a:rPr lang="de-AT" sz="1000" dirty="0">
                          <a:effectLst/>
                        </a:rPr>
                        <a:t>religiös-personal</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07000"/>
                        </a:lnSpc>
                        <a:spcAft>
                          <a:spcPts val="0"/>
                        </a:spcAft>
                      </a:pPr>
                      <a:r>
                        <a:rPr lang="de-AT" sz="1000" dirty="0">
                          <a:effectLst/>
                        </a:rPr>
                        <a:t>religiös-institutionell</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07000"/>
                        </a:lnSpc>
                        <a:spcAft>
                          <a:spcPts val="0"/>
                        </a:spcAft>
                      </a:pPr>
                      <a:r>
                        <a:rPr lang="de-AT" sz="1000" dirty="0">
                          <a:effectLst/>
                        </a:rPr>
                        <a:t>alle</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r>
              <a:tr h="307986">
                <a:tc>
                  <a:txBody>
                    <a:bodyPr/>
                    <a:lstStyle/>
                    <a:p>
                      <a:pPr>
                        <a:lnSpc>
                          <a:spcPct val="107000"/>
                        </a:lnSpc>
                        <a:spcAft>
                          <a:spcPts val="0"/>
                        </a:spcAft>
                      </a:pPr>
                      <a:r>
                        <a:rPr lang="de-AT" sz="1800" dirty="0">
                          <a:effectLst/>
                          <a:latin typeface="+mn-lt"/>
                          <a:ea typeface="Calibri" panose="020F0502020204030204" pitchFamily="34" charset="0"/>
                          <a:cs typeface="Calibri" panose="020F0502020204030204" pitchFamily="34" charset="0"/>
                        </a:rPr>
                        <a:t>Ist Ihnen das kirchliche Verfahren bekannt, eine „Ehe“ für „nichtig“ zu erklären (zu annullieren)? </a:t>
                      </a:r>
                      <a:endParaRPr lang="de-AT" sz="1800" dirty="0" smtClean="0">
                        <a:effectLst/>
                        <a:latin typeface="+mn-lt"/>
                        <a:ea typeface="Calibri" panose="020F0502020204030204" pitchFamily="34" charset="0"/>
                        <a:cs typeface="Calibri" panose="020F0502020204030204" pitchFamily="34" charset="0"/>
                      </a:endParaRPr>
                    </a:p>
                    <a:p>
                      <a:pPr>
                        <a:lnSpc>
                          <a:spcPct val="107000"/>
                        </a:lnSpc>
                        <a:spcAft>
                          <a:spcPts val="0"/>
                        </a:spcAft>
                      </a:pPr>
                      <a:endParaRPr lang="de-AT" sz="800" dirty="0">
                        <a:effectLst/>
                        <a:latin typeface="+mn-lt"/>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spcAft>
                          <a:spcPts val="0"/>
                        </a:spcAft>
                      </a:pPr>
                      <a:r>
                        <a:rPr lang="de-AT" sz="1800" dirty="0">
                          <a:effectLst/>
                          <a:latin typeface="+mn-lt"/>
                          <a:ea typeface="Calibri" panose="020F0502020204030204" pitchFamily="34" charset="0"/>
                          <a:cs typeface="Calibri" panose="020F0502020204030204" pitchFamily="34" charset="0"/>
                        </a:rPr>
                        <a:t>79%</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dirty="0">
                          <a:effectLst/>
                          <a:latin typeface="+mn-lt"/>
                          <a:ea typeface="Calibri" panose="020F0502020204030204" pitchFamily="34" charset="0"/>
                          <a:cs typeface="Calibri" panose="020F0502020204030204" pitchFamily="34" charset="0"/>
                        </a:rPr>
                        <a:t>84%</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dirty="0">
                          <a:effectLst/>
                          <a:latin typeface="+mn-lt"/>
                          <a:ea typeface="Calibri" panose="020F0502020204030204" pitchFamily="34" charset="0"/>
                          <a:cs typeface="Calibri" panose="020F0502020204030204" pitchFamily="34" charset="0"/>
                        </a:rPr>
                        <a:t>88%</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dirty="0">
                          <a:effectLst/>
                          <a:latin typeface="+mn-lt"/>
                          <a:ea typeface="Calibri" panose="020F0502020204030204" pitchFamily="34" charset="0"/>
                          <a:cs typeface="Calibri" panose="020F0502020204030204" pitchFamily="34" charset="0"/>
                        </a:rPr>
                        <a:t>83%</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nchor="ctr"/>
                </a:tc>
              </a:tr>
              <a:tr h="307986">
                <a:tc>
                  <a:txBody>
                    <a:bodyPr/>
                    <a:lstStyle/>
                    <a:p>
                      <a:pPr>
                        <a:lnSpc>
                          <a:spcPct val="107000"/>
                        </a:lnSpc>
                        <a:spcAft>
                          <a:spcPts val="0"/>
                        </a:spcAft>
                      </a:pPr>
                      <a:r>
                        <a:rPr lang="de-AT" sz="1800">
                          <a:effectLst/>
                          <a:latin typeface="+mn-lt"/>
                          <a:ea typeface="Calibri" panose="020F0502020204030204" pitchFamily="34" charset="0"/>
                          <a:cs typeface="Calibri" panose="020F0502020204030204" pitchFamily="34" charset="0"/>
                        </a:rPr>
                        <a:t>Die Ausweitung von Annullierungsmöglichkeiten kann das Problem der katholischen Kirche in der Pastoral rund um Scheidung und Wiederverheiratung spürbar erleichtern. </a:t>
                      </a:r>
                      <a:endParaRPr lang="de-AT" sz="1800">
                        <a:effectLst/>
                        <a:latin typeface="+mn-lt"/>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spcAft>
                          <a:spcPts val="0"/>
                        </a:spcAft>
                      </a:pPr>
                      <a:r>
                        <a:rPr lang="de-AT" sz="1800" dirty="0">
                          <a:effectLst/>
                          <a:latin typeface="+mn-lt"/>
                          <a:ea typeface="Calibri" panose="020F0502020204030204" pitchFamily="34" charset="0"/>
                          <a:cs typeface="Calibri" panose="020F0502020204030204" pitchFamily="34" charset="0"/>
                        </a:rPr>
                        <a:t>53%</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dirty="0">
                          <a:effectLst/>
                          <a:latin typeface="+mn-lt"/>
                          <a:ea typeface="Calibri" panose="020F0502020204030204" pitchFamily="34" charset="0"/>
                          <a:cs typeface="Calibri" panose="020F0502020204030204" pitchFamily="34" charset="0"/>
                        </a:rPr>
                        <a:t>50%</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dirty="0">
                          <a:effectLst/>
                          <a:latin typeface="+mn-lt"/>
                          <a:ea typeface="Calibri" panose="020F0502020204030204" pitchFamily="34" charset="0"/>
                          <a:cs typeface="Calibri" panose="020F0502020204030204" pitchFamily="34" charset="0"/>
                        </a:rPr>
                        <a:t>44%</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dirty="0">
                          <a:effectLst/>
                          <a:latin typeface="+mn-lt"/>
                          <a:ea typeface="Calibri" panose="020F0502020204030204" pitchFamily="34" charset="0"/>
                          <a:cs typeface="Calibri" panose="020F0502020204030204" pitchFamily="34" charset="0"/>
                        </a:rPr>
                        <a:t>50%</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nchor="ctr"/>
                </a:tc>
              </a:tr>
            </a:tbl>
          </a:graphicData>
        </a:graphic>
      </p:graphicFrame>
    </p:spTree>
    <p:extLst>
      <p:ext uri="{BB962C8B-B14F-4D97-AF65-F5344CB8AC3E}">
        <p14:creationId xmlns:p14="http://schemas.microsoft.com/office/powerpoint/2010/main" val="27936318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90"/>
                                          </p:val>
                                        </p:tav>
                                        <p:tav tm="100000">
                                          <p:val>
                                            <p:fltVal val="0"/>
                                          </p:val>
                                        </p:tav>
                                      </p:tavLst>
                                    </p:anim>
                                    <p:animEffect transition="in" filter="fade">
                                      <p:cBhvr>
                                        <p:cTn id="10"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0" y="0"/>
            <a:ext cx="7346023" cy="1219200"/>
          </a:xfrm>
        </p:spPr>
        <p:txBody>
          <a:bodyPr/>
          <a:lstStyle/>
          <a:p>
            <a:r>
              <a:rPr lang="de-AT" dirty="0" smtClean="0"/>
              <a:t>1 Das familiale Lebensumfeld</a:t>
            </a:r>
            <a:endParaRPr lang="de-AT" dirty="0"/>
          </a:p>
        </p:txBody>
      </p:sp>
      <p:sp>
        <p:nvSpPr>
          <p:cNvPr id="3" name="Inhaltsplatzhalter 2"/>
          <p:cNvSpPr>
            <a:spLocks noGrp="1"/>
          </p:cNvSpPr>
          <p:nvPr>
            <p:ph idx="1"/>
          </p:nvPr>
        </p:nvSpPr>
        <p:spPr>
          <a:xfrm>
            <a:off x="477982" y="1472045"/>
            <a:ext cx="7772400" cy="4114800"/>
          </a:xfrm>
        </p:spPr>
        <p:txBody>
          <a:bodyPr/>
          <a:lstStyle/>
          <a:p>
            <a:r>
              <a:rPr lang="de-AT" dirty="0" smtClean="0"/>
              <a:t>1.1.7 Gleichgeschlechtlich liebende Paare</a:t>
            </a:r>
          </a:p>
          <a:p>
            <a:pPr lvl="1"/>
            <a:endParaRPr lang="de-AT" dirty="0"/>
          </a:p>
        </p:txBody>
      </p:sp>
      <p:graphicFrame>
        <p:nvGraphicFramePr>
          <p:cNvPr id="6" name="Tabelle 5"/>
          <p:cNvGraphicFramePr>
            <a:graphicFrameLocks noGrp="1"/>
          </p:cNvGraphicFramePr>
          <p:nvPr>
            <p:extLst>
              <p:ext uri="{D42A27DB-BD31-4B8C-83A1-F6EECF244321}">
                <p14:modId xmlns:p14="http://schemas.microsoft.com/office/powerpoint/2010/main" val="1072195969"/>
              </p:ext>
            </p:extLst>
          </p:nvPr>
        </p:nvGraphicFramePr>
        <p:xfrm>
          <a:off x="655593" y="1964934"/>
          <a:ext cx="7386970" cy="4154254"/>
        </p:xfrm>
        <a:graphic>
          <a:graphicData uri="http://schemas.openxmlformats.org/drawingml/2006/table">
            <a:tbl>
              <a:tblPr>
                <a:tableStyleId>{5C22544A-7EE6-4342-B048-85BDC9FD1C3A}</a:tableStyleId>
              </a:tblPr>
              <a:tblGrid>
                <a:gridCol w="3799785"/>
                <a:gridCol w="864340"/>
                <a:gridCol w="864340"/>
                <a:gridCol w="993294"/>
                <a:gridCol w="865211"/>
              </a:tblGrid>
              <a:tr h="664929">
                <a:tc>
                  <a:txBody>
                    <a:bodyPr/>
                    <a:lstStyle/>
                    <a:p>
                      <a:pPr>
                        <a:lnSpc>
                          <a:spcPct val="107000"/>
                        </a:lnSpc>
                        <a:spcBef>
                          <a:spcPts val="300"/>
                        </a:spcBef>
                        <a:spcAft>
                          <a:spcPts val="0"/>
                        </a:spcAft>
                      </a:pPr>
                      <a:r>
                        <a:rPr lang="de-AT" sz="1100" dirty="0">
                          <a:effectLst/>
                        </a:rPr>
                        <a:t> </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07000"/>
                        </a:lnSpc>
                        <a:spcAft>
                          <a:spcPts val="0"/>
                        </a:spcAft>
                      </a:pPr>
                      <a:r>
                        <a:rPr lang="de-AT" sz="1000" dirty="0">
                          <a:effectLst/>
                        </a:rPr>
                        <a:t>säkular-personal</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07000"/>
                        </a:lnSpc>
                        <a:spcAft>
                          <a:spcPts val="0"/>
                        </a:spcAft>
                      </a:pPr>
                      <a:r>
                        <a:rPr lang="de-AT" sz="1000" dirty="0">
                          <a:effectLst/>
                        </a:rPr>
                        <a:t>religiös-personal</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07000"/>
                        </a:lnSpc>
                        <a:spcAft>
                          <a:spcPts val="0"/>
                        </a:spcAft>
                      </a:pPr>
                      <a:r>
                        <a:rPr lang="de-AT" sz="1000" dirty="0">
                          <a:effectLst/>
                        </a:rPr>
                        <a:t>religiös-institutionell</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07000"/>
                        </a:lnSpc>
                        <a:spcAft>
                          <a:spcPts val="0"/>
                        </a:spcAft>
                      </a:pPr>
                      <a:r>
                        <a:rPr lang="de-AT" sz="1000" dirty="0">
                          <a:effectLst/>
                        </a:rPr>
                        <a:t>alle</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r>
              <a:tr h="1256338">
                <a:tc>
                  <a:txBody>
                    <a:bodyPr/>
                    <a:lstStyle/>
                    <a:p>
                      <a:pPr>
                        <a:lnSpc>
                          <a:spcPct val="107000"/>
                        </a:lnSpc>
                        <a:spcAft>
                          <a:spcPts val="0"/>
                        </a:spcAft>
                      </a:pPr>
                      <a:r>
                        <a:rPr lang="de-AT" sz="1800" dirty="0">
                          <a:effectLst/>
                          <a:latin typeface="+mn-lt"/>
                          <a:ea typeface="Calibri" panose="020F0502020204030204" pitchFamily="34" charset="0"/>
                          <a:cs typeface="Calibri" panose="020F0502020204030204" pitchFamily="34" charset="0"/>
                        </a:rPr>
                        <a:t>Gleichgeschlechtlich liebende Paare sollen wie andere Ehepaare auch standesamtlich heiraten können. </a:t>
                      </a:r>
                      <a:endParaRPr lang="de-AT" sz="1800" dirty="0" smtClean="0">
                        <a:effectLst/>
                        <a:latin typeface="+mn-lt"/>
                        <a:ea typeface="Calibri" panose="020F0502020204030204" pitchFamily="34" charset="0"/>
                        <a:cs typeface="Calibri" panose="020F0502020204030204" pitchFamily="34" charset="0"/>
                      </a:endParaRPr>
                    </a:p>
                    <a:p>
                      <a:pPr>
                        <a:lnSpc>
                          <a:spcPct val="107000"/>
                        </a:lnSpc>
                        <a:spcAft>
                          <a:spcPts val="0"/>
                        </a:spcAft>
                      </a:pPr>
                      <a:endParaRPr lang="de-AT" sz="800" dirty="0">
                        <a:effectLst/>
                        <a:latin typeface="+mn-lt"/>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spcAft>
                          <a:spcPts val="0"/>
                        </a:spcAft>
                      </a:pPr>
                      <a:r>
                        <a:rPr lang="de-AT" sz="1800" dirty="0">
                          <a:effectLst/>
                          <a:latin typeface="+mn-lt"/>
                          <a:ea typeface="Calibri" panose="020F0502020204030204" pitchFamily="34" charset="0"/>
                          <a:cs typeface="Calibri" panose="020F0502020204030204" pitchFamily="34" charset="0"/>
                        </a:rPr>
                        <a:t>79%</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dirty="0">
                          <a:effectLst/>
                          <a:latin typeface="+mn-lt"/>
                          <a:ea typeface="Calibri" panose="020F0502020204030204" pitchFamily="34" charset="0"/>
                          <a:cs typeface="Calibri" panose="020F0502020204030204" pitchFamily="34" charset="0"/>
                        </a:rPr>
                        <a:t>64%</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dirty="0">
                          <a:effectLst/>
                          <a:latin typeface="+mn-lt"/>
                          <a:ea typeface="Calibri" panose="020F0502020204030204" pitchFamily="34" charset="0"/>
                          <a:cs typeface="Calibri" panose="020F0502020204030204" pitchFamily="34" charset="0"/>
                        </a:rPr>
                        <a:t>35%</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dirty="0">
                          <a:effectLst/>
                          <a:latin typeface="+mn-lt"/>
                          <a:ea typeface="Calibri" panose="020F0502020204030204" pitchFamily="34" charset="0"/>
                          <a:cs typeface="Calibri" panose="020F0502020204030204" pitchFamily="34" charset="0"/>
                        </a:rPr>
                        <a:t>65%</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nchor="ctr"/>
                </a:tc>
              </a:tr>
              <a:tr h="1256338">
                <a:tc>
                  <a:txBody>
                    <a:bodyPr/>
                    <a:lstStyle/>
                    <a:p>
                      <a:pPr>
                        <a:lnSpc>
                          <a:spcPct val="107000"/>
                        </a:lnSpc>
                        <a:spcAft>
                          <a:spcPts val="0"/>
                        </a:spcAft>
                      </a:pPr>
                      <a:r>
                        <a:rPr lang="de-AT" sz="1800" dirty="0">
                          <a:effectLst/>
                          <a:latin typeface="+mn-lt"/>
                          <a:ea typeface="Calibri" panose="020F0502020204030204" pitchFamily="34" charset="0"/>
                          <a:cs typeface="Calibri" panose="020F0502020204030204" pitchFamily="34" charset="0"/>
                        </a:rPr>
                        <a:t>Gleichgeschlechtliche Paare sollen in einem Gottesdienst den Segen Gottes zur Stärkung Ihrer Beziehung erhalten können. </a:t>
                      </a:r>
                      <a:endParaRPr lang="de-AT" sz="1800" dirty="0" smtClean="0">
                        <a:effectLst/>
                        <a:latin typeface="+mn-lt"/>
                        <a:ea typeface="Calibri" panose="020F0502020204030204" pitchFamily="34" charset="0"/>
                        <a:cs typeface="Calibri" panose="020F0502020204030204" pitchFamily="34" charset="0"/>
                      </a:endParaRPr>
                    </a:p>
                    <a:p>
                      <a:pPr>
                        <a:lnSpc>
                          <a:spcPct val="107000"/>
                        </a:lnSpc>
                        <a:spcAft>
                          <a:spcPts val="0"/>
                        </a:spcAft>
                      </a:pPr>
                      <a:endParaRPr lang="de-AT" sz="800" dirty="0">
                        <a:effectLst/>
                        <a:latin typeface="+mn-lt"/>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spcAft>
                          <a:spcPts val="0"/>
                        </a:spcAft>
                      </a:pPr>
                      <a:r>
                        <a:rPr lang="de-AT" sz="1800">
                          <a:effectLst/>
                          <a:latin typeface="+mn-lt"/>
                          <a:ea typeface="Calibri" panose="020F0502020204030204" pitchFamily="34" charset="0"/>
                          <a:cs typeface="Calibri" panose="020F0502020204030204" pitchFamily="34" charset="0"/>
                        </a:rPr>
                        <a:t>82%</a:t>
                      </a:r>
                      <a:endParaRPr lang="de-AT" sz="18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a:effectLst/>
                          <a:latin typeface="+mn-lt"/>
                          <a:ea typeface="Calibri" panose="020F0502020204030204" pitchFamily="34" charset="0"/>
                          <a:cs typeface="Calibri" panose="020F0502020204030204" pitchFamily="34" charset="0"/>
                        </a:rPr>
                        <a:t>73%</a:t>
                      </a:r>
                      <a:endParaRPr lang="de-AT" sz="18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dirty="0">
                          <a:effectLst/>
                          <a:latin typeface="+mn-lt"/>
                          <a:ea typeface="Calibri" panose="020F0502020204030204" pitchFamily="34" charset="0"/>
                          <a:cs typeface="Calibri" panose="020F0502020204030204" pitchFamily="34" charset="0"/>
                        </a:rPr>
                        <a:t>41%</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dirty="0">
                          <a:effectLst/>
                          <a:latin typeface="+mn-lt"/>
                          <a:ea typeface="Calibri" panose="020F0502020204030204" pitchFamily="34" charset="0"/>
                          <a:cs typeface="Calibri" panose="020F0502020204030204" pitchFamily="34" charset="0"/>
                        </a:rPr>
                        <a:t>71%</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nchor="ctr"/>
                </a:tc>
              </a:tr>
              <a:tr h="833596">
                <a:tc>
                  <a:txBody>
                    <a:bodyPr/>
                    <a:lstStyle/>
                    <a:p>
                      <a:pPr>
                        <a:lnSpc>
                          <a:spcPct val="107000"/>
                        </a:lnSpc>
                        <a:spcAft>
                          <a:spcPts val="0"/>
                        </a:spcAft>
                      </a:pPr>
                      <a:r>
                        <a:rPr lang="de-AT" sz="1800" dirty="0">
                          <a:effectLst/>
                          <a:latin typeface="+mn-lt"/>
                          <a:ea typeface="Calibri" panose="020F0502020204030204" pitchFamily="34" charset="0"/>
                          <a:cs typeface="Calibri" panose="020F0502020204030204" pitchFamily="34" charset="0"/>
                        </a:rPr>
                        <a:t>Ich finde es richtig, dass homosexuelle Paare auch Kinder adoptieren können. </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spcAft>
                          <a:spcPts val="0"/>
                        </a:spcAft>
                      </a:pPr>
                      <a:r>
                        <a:rPr lang="de-AT" sz="1800">
                          <a:effectLst/>
                          <a:latin typeface="+mn-lt"/>
                          <a:ea typeface="Calibri" panose="020F0502020204030204" pitchFamily="34" charset="0"/>
                          <a:cs typeface="Calibri" panose="020F0502020204030204" pitchFamily="34" charset="0"/>
                        </a:rPr>
                        <a:t>58%</a:t>
                      </a:r>
                      <a:endParaRPr lang="de-AT" sz="18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a:effectLst/>
                          <a:latin typeface="+mn-lt"/>
                          <a:ea typeface="Calibri" panose="020F0502020204030204" pitchFamily="34" charset="0"/>
                          <a:cs typeface="Calibri" panose="020F0502020204030204" pitchFamily="34" charset="0"/>
                        </a:rPr>
                        <a:t>36%</a:t>
                      </a:r>
                      <a:endParaRPr lang="de-AT" sz="18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a:effectLst/>
                          <a:latin typeface="+mn-lt"/>
                          <a:ea typeface="Calibri" panose="020F0502020204030204" pitchFamily="34" charset="0"/>
                          <a:cs typeface="Calibri" panose="020F0502020204030204" pitchFamily="34" charset="0"/>
                        </a:rPr>
                        <a:t>17%</a:t>
                      </a:r>
                      <a:endParaRPr lang="de-AT" sz="18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dirty="0">
                          <a:effectLst/>
                          <a:latin typeface="+mn-lt"/>
                          <a:ea typeface="Calibri" panose="020F0502020204030204" pitchFamily="34" charset="0"/>
                          <a:cs typeface="Calibri" panose="020F0502020204030204" pitchFamily="34" charset="0"/>
                        </a:rPr>
                        <a:t>41%</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nchor="ctr"/>
                </a:tc>
              </a:tr>
            </a:tbl>
          </a:graphicData>
        </a:graphic>
      </p:graphicFrame>
    </p:spTree>
    <p:extLst>
      <p:ext uri="{BB962C8B-B14F-4D97-AF65-F5344CB8AC3E}">
        <p14:creationId xmlns:p14="http://schemas.microsoft.com/office/powerpoint/2010/main" val="12307767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0" y="0"/>
            <a:ext cx="7346023" cy="1219200"/>
          </a:xfrm>
        </p:spPr>
        <p:txBody>
          <a:bodyPr/>
          <a:lstStyle/>
          <a:p>
            <a:r>
              <a:rPr lang="de-AT" dirty="0" smtClean="0"/>
              <a:t>1 Das familiale Lebensumfeld</a:t>
            </a:r>
            <a:endParaRPr lang="de-AT" dirty="0"/>
          </a:p>
        </p:txBody>
      </p:sp>
      <p:sp>
        <p:nvSpPr>
          <p:cNvPr id="3" name="Inhaltsplatzhalter 2"/>
          <p:cNvSpPr>
            <a:spLocks noGrp="1"/>
          </p:cNvSpPr>
          <p:nvPr>
            <p:ph idx="1"/>
          </p:nvPr>
        </p:nvSpPr>
        <p:spPr>
          <a:xfrm>
            <a:off x="581891" y="1336963"/>
            <a:ext cx="7772400" cy="4114800"/>
          </a:xfrm>
        </p:spPr>
        <p:txBody>
          <a:bodyPr/>
          <a:lstStyle/>
          <a:p>
            <a:r>
              <a:rPr lang="de-AT" dirty="0" smtClean="0"/>
              <a:t>1.1.8 Empfängnisregelung</a:t>
            </a:r>
          </a:p>
          <a:p>
            <a:pPr lvl="1"/>
            <a:endParaRPr lang="de-AT" dirty="0"/>
          </a:p>
        </p:txBody>
      </p:sp>
      <p:graphicFrame>
        <p:nvGraphicFramePr>
          <p:cNvPr id="6" name="Tabelle 5"/>
          <p:cNvGraphicFramePr>
            <a:graphicFrameLocks noGrp="1"/>
          </p:cNvGraphicFramePr>
          <p:nvPr>
            <p:extLst>
              <p:ext uri="{D42A27DB-BD31-4B8C-83A1-F6EECF244321}">
                <p14:modId xmlns:p14="http://schemas.microsoft.com/office/powerpoint/2010/main" val="12366562"/>
              </p:ext>
            </p:extLst>
          </p:nvPr>
        </p:nvGraphicFramePr>
        <p:xfrm>
          <a:off x="774606" y="1891144"/>
          <a:ext cx="7386970" cy="4259000"/>
        </p:xfrm>
        <a:graphic>
          <a:graphicData uri="http://schemas.openxmlformats.org/drawingml/2006/table">
            <a:tbl>
              <a:tblPr>
                <a:tableStyleId>{5C22544A-7EE6-4342-B048-85BDC9FD1C3A}</a:tableStyleId>
              </a:tblPr>
              <a:tblGrid>
                <a:gridCol w="3895624"/>
                <a:gridCol w="768501"/>
                <a:gridCol w="864340"/>
                <a:gridCol w="993294"/>
                <a:gridCol w="865211"/>
              </a:tblGrid>
              <a:tr h="475732">
                <a:tc>
                  <a:txBody>
                    <a:bodyPr/>
                    <a:lstStyle/>
                    <a:p>
                      <a:pPr>
                        <a:lnSpc>
                          <a:spcPct val="107000"/>
                        </a:lnSpc>
                        <a:spcBef>
                          <a:spcPts val="300"/>
                        </a:spcBef>
                        <a:spcAft>
                          <a:spcPts val="0"/>
                        </a:spcAft>
                      </a:pPr>
                      <a:r>
                        <a:rPr lang="de-AT" sz="1100" dirty="0">
                          <a:effectLst/>
                        </a:rPr>
                        <a:t> </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07000"/>
                        </a:lnSpc>
                        <a:spcAft>
                          <a:spcPts val="0"/>
                        </a:spcAft>
                      </a:pPr>
                      <a:r>
                        <a:rPr lang="de-AT" sz="1000" dirty="0">
                          <a:effectLst/>
                        </a:rPr>
                        <a:t>säkular-personal</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07000"/>
                        </a:lnSpc>
                        <a:spcAft>
                          <a:spcPts val="0"/>
                        </a:spcAft>
                      </a:pPr>
                      <a:r>
                        <a:rPr lang="de-AT" sz="1000" dirty="0">
                          <a:effectLst/>
                        </a:rPr>
                        <a:t>religiös-personal</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07000"/>
                        </a:lnSpc>
                        <a:spcAft>
                          <a:spcPts val="0"/>
                        </a:spcAft>
                      </a:pPr>
                      <a:r>
                        <a:rPr lang="de-AT" sz="1000" dirty="0">
                          <a:effectLst/>
                        </a:rPr>
                        <a:t>religiös-institutionell</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07000"/>
                        </a:lnSpc>
                        <a:spcAft>
                          <a:spcPts val="0"/>
                        </a:spcAft>
                      </a:pPr>
                      <a:r>
                        <a:rPr lang="de-AT" sz="1000" dirty="0">
                          <a:effectLst/>
                        </a:rPr>
                        <a:t>alle</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r>
              <a:tr h="830152">
                <a:tc>
                  <a:txBody>
                    <a:bodyPr/>
                    <a:lstStyle/>
                    <a:p>
                      <a:pPr>
                        <a:lnSpc>
                          <a:spcPct val="107000"/>
                        </a:lnSpc>
                        <a:spcAft>
                          <a:spcPts val="0"/>
                        </a:spcAft>
                      </a:pPr>
                      <a:r>
                        <a:rPr lang="de-AT" sz="1600" dirty="0">
                          <a:effectLst/>
                          <a:latin typeface="+mn-lt"/>
                          <a:ea typeface="Calibri" panose="020F0502020204030204" pitchFamily="34" charset="0"/>
                          <a:cs typeface="Calibri" panose="020F0502020204030204" pitchFamily="34" charset="0"/>
                        </a:rPr>
                        <a:t>Für </a:t>
                      </a:r>
                      <a:r>
                        <a:rPr lang="de-AT" sz="1600" dirty="0" err="1" smtClean="0">
                          <a:effectLst/>
                          <a:latin typeface="+mn-lt"/>
                          <a:ea typeface="Calibri" panose="020F0502020204030204" pitchFamily="34" charset="0"/>
                          <a:cs typeface="Calibri" panose="020F0502020204030204" pitchFamily="34" charset="0"/>
                        </a:rPr>
                        <a:t>KatholikInnen</a:t>
                      </a:r>
                      <a:r>
                        <a:rPr lang="de-AT" sz="1600" dirty="0" smtClean="0">
                          <a:effectLst/>
                          <a:latin typeface="+mn-lt"/>
                          <a:ea typeface="Calibri" panose="020F0502020204030204" pitchFamily="34" charset="0"/>
                          <a:cs typeface="Calibri" panose="020F0502020204030204" pitchFamily="34" charset="0"/>
                        </a:rPr>
                        <a:t> sind </a:t>
                      </a:r>
                      <a:r>
                        <a:rPr lang="de-AT" sz="1600" dirty="0">
                          <a:effectLst/>
                          <a:latin typeface="+mn-lt"/>
                          <a:ea typeface="Calibri" panose="020F0502020204030204" pitchFamily="34" charset="0"/>
                          <a:cs typeface="Calibri" panose="020F0502020204030204" pitchFamily="34" charset="0"/>
                        </a:rPr>
                        <a:t>bei der </a:t>
                      </a:r>
                      <a:r>
                        <a:rPr lang="de-AT" sz="1600" dirty="0" smtClean="0">
                          <a:effectLst/>
                          <a:latin typeface="+mn-lt"/>
                          <a:ea typeface="Calibri" panose="020F0502020204030204" pitchFamily="34" charset="0"/>
                          <a:cs typeface="Calibri" panose="020F0502020204030204" pitchFamily="34" charset="0"/>
                        </a:rPr>
                        <a:t>Familien-planung </a:t>
                      </a:r>
                      <a:r>
                        <a:rPr lang="de-AT" sz="1600" dirty="0">
                          <a:effectLst/>
                          <a:latin typeface="+mn-lt"/>
                          <a:ea typeface="Calibri" panose="020F0502020204030204" pitchFamily="34" charset="0"/>
                          <a:cs typeface="Calibri" panose="020F0502020204030204" pitchFamily="34" charset="0"/>
                        </a:rPr>
                        <a:t>nur natürliche Methoden </a:t>
                      </a:r>
                      <a:r>
                        <a:rPr lang="de-AT" sz="1600" dirty="0" smtClean="0">
                          <a:effectLst/>
                          <a:latin typeface="+mn-lt"/>
                          <a:ea typeface="Calibri" panose="020F0502020204030204" pitchFamily="34" charset="0"/>
                          <a:cs typeface="Calibri" panose="020F0502020204030204" pitchFamily="34" charset="0"/>
                        </a:rPr>
                        <a:t>moralisch </a:t>
                      </a:r>
                      <a:r>
                        <a:rPr lang="de-AT" sz="1600" dirty="0">
                          <a:effectLst/>
                          <a:latin typeface="+mn-lt"/>
                          <a:ea typeface="Calibri" panose="020F0502020204030204" pitchFamily="34" charset="0"/>
                          <a:cs typeface="Calibri" panose="020F0502020204030204" pitchFamily="34" charset="0"/>
                        </a:rPr>
                        <a:t>erlaubt. </a:t>
                      </a:r>
                      <a:endParaRPr lang="de-AT" sz="1600" dirty="0" smtClean="0">
                        <a:effectLst/>
                        <a:latin typeface="+mn-lt"/>
                        <a:ea typeface="Calibri" panose="020F0502020204030204" pitchFamily="34" charset="0"/>
                        <a:cs typeface="Calibri" panose="020F0502020204030204" pitchFamily="34" charset="0"/>
                      </a:endParaRPr>
                    </a:p>
                    <a:p>
                      <a:pPr>
                        <a:lnSpc>
                          <a:spcPct val="107000"/>
                        </a:lnSpc>
                        <a:spcAft>
                          <a:spcPts val="0"/>
                        </a:spcAft>
                      </a:pPr>
                      <a:endParaRPr lang="de-AT" sz="800" dirty="0">
                        <a:effectLst/>
                        <a:latin typeface="+mn-lt"/>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spcAft>
                          <a:spcPts val="0"/>
                        </a:spcAft>
                      </a:pPr>
                      <a:r>
                        <a:rPr lang="de-AT" sz="1800" dirty="0">
                          <a:effectLst/>
                          <a:latin typeface="+mn-lt"/>
                          <a:ea typeface="Calibri" panose="020F0502020204030204" pitchFamily="34" charset="0"/>
                          <a:cs typeface="Calibri" panose="020F0502020204030204" pitchFamily="34" charset="0"/>
                        </a:rPr>
                        <a:t>3%</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dirty="0">
                          <a:effectLst/>
                          <a:latin typeface="+mn-lt"/>
                          <a:ea typeface="Calibri" panose="020F0502020204030204" pitchFamily="34" charset="0"/>
                          <a:cs typeface="Calibri" panose="020F0502020204030204" pitchFamily="34" charset="0"/>
                        </a:rPr>
                        <a:t>4%</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a:effectLst/>
                          <a:latin typeface="+mn-lt"/>
                          <a:ea typeface="Calibri" panose="020F0502020204030204" pitchFamily="34" charset="0"/>
                          <a:cs typeface="Calibri" panose="020F0502020204030204" pitchFamily="34" charset="0"/>
                        </a:rPr>
                        <a:t>24%</a:t>
                      </a:r>
                      <a:endParaRPr lang="de-AT" sz="18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dirty="0">
                          <a:effectLst/>
                          <a:latin typeface="+mn-lt"/>
                          <a:ea typeface="Calibri" panose="020F0502020204030204" pitchFamily="34" charset="0"/>
                          <a:cs typeface="Calibri" panose="020F0502020204030204" pitchFamily="34" charset="0"/>
                        </a:rPr>
                        <a:t>7%</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nchor="ctr"/>
                </a:tc>
              </a:tr>
              <a:tr h="1309508">
                <a:tc>
                  <a:txBody>
                    <a:bodyPr/>
                    <a:lstStyle/>
                    <a:p>
                      <a:pPr>
                        <a:lnSpc>
                          <a:spcPct val="107000"/>
                        </a:lnSpc>
                        <a:spcAft>
                          <a:spcPts val="0"/>
                        </a:spcAft>
                      </a:pPr>
                      <a:r>
                        <a:rPr lang="de-AT" sz="1600" dirty="0">
                          <a:effectLst/>
                          <a:latin typeface="+mn-lt"/>
                          <a:ea typeface="Calibri" panose="020F0502020204030204" pitchFamily="34" charset="0"/>
                          <a:cs typeface="Calibri" panose="020F0502020204030204" pitchFamily="34" charset="0"/>
                        </a:rPr>
                        <a:t>Ich finde es gut, dass nationale Bischofskonferenzen die Entscheidung über die Methoden der Empfängnisverhütung dem Gewissen der Paare anvertraut haben. </a:t>
                      </a:r>
                      <a:endParaRPr lang="de-AT" sz="1600" dirty="0" smtClean="0">
                        <a:effectLst/>
                        <a:latin typeface="+mn-lt"/>
                        <a:ea typeface="Calibri" panose="020F0502020204030204" pitchFamily="34" charset="0"/>
                        <a:cs typeface="Calibri" panose="020F0502020204030204" pitchFamily="34" charset="0"/>
                      </a:endParaRPr>
                    </a:p>
                    <a:p>
                      <a:pPr>
                        <a:lnSpc>
                          <a:spcPct val="107000"/>
                        </a:lnSpc>
                        <a:spcAft>
                          <a:spcPts val="0"/>
                        </a:spcAft>
                      </a:pPr>
                      <a:endParaRPr lang="de-AT" sz="800" dirty="0">
                        <a:effectLst/>
                        <a:latin typeface="+mn-lt"/>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spcAft>
                          <a:spcPts val="0"/>
                        </a:spcAft>
                      </a:pPr>
                      <a:r>
                        <a:rPr lang="de-AT" sz="1800">
                          <a:effectLst/>
                          <a:latin typeface="+mn-lt"/>
                          <a:ea typeface="Calibri" panose="020F0502020204030204" pitchFamily="34" charset="0"/>
                          <a:cs typeface="Calibri" panose="020F0502020204030204" pitchFamily="34" charset="0"/>
                        </a:rPr>
                        <a:t>86%</a:t>
                      </a:r>
                      <a:endParaRPr lang="de-AT" sz="18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dirty="0">
                          <a:effectLst/>
                          <a:latin typeface="+mn-lt"/>
                          <a:ea typeface="Calibri" panose="020F0502020204030204" pitchFamily="34" charset="0"/>
                          <a:cs typeface="Calibri" panose="020F0502020204030204" pitchFamily="34" charset="0"/>
                        </a:rPr>
                        <a:t>91%</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dirty="0">
                          <a:effectLst/>
                          <a:latin typeface="+mn-lt"/>
                          <a:ea typeface="Calibri" panose="020F0502020204030204" pitchFamily="34" charset="0"/>
                          <a:cs typeface="Calibri" panose="020F0502020204030204" pitchFamily="34" charset="0"/>
                        </a:rPr>
                        <a:t>76%</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dirty="0">
                          <a:effectLst/>
                          <a:latin typeface="+mn-lt"/>
                          <a:ea typeface="Calibri" panose="020F0502020204030204" pitchFamily="34" charset="0"/>
                          <a:cs typeface="Calibri" panose="020F0502020204030204" pitchFamily="34" charset="0"/>
                        </a:rPr>
                        <a:t>87%</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nchor="ctr"/>
                </a:tc>
              </a:tr>
              <a:tr h="590475">
                <a:tc>
                  <a:txBody>
                    <a:bodyPr/>
                    <a:lstStyle/>
                    <a:p>
                      <a:pPr>
                        <a:lnSpc>
                          <a:spcPct val="107000"/>
                        </a:lnSpc>
                        <a:spcAft>
                          <a:spcPts val="0"/>
                        </a:spcAft>
                      </a:pPr>
                      <a:r>
                        <a:rPr lang="de-AT" sz="1600" dirty="0" smtClean="0">
                          <a:effectLst/>
                          <a:latin typeface="+mn-lt"/>
                          <a:ea typeface="Calibri" panose="020F0502020204030204" pitchFamily="34" charset="0"/>
                          <a:cs typeface="Calibri" panose="020F0502020204030204" pitchFamily="34" charset="0"/>
                        </a:rPr>
                        <a:t>Gläubige </a:t>
                      </a:r>
                      <a:r>
                        <a:rPr lang="de-AT" sz="1600" dirty="0">
                          <a:effectLst/>
                          <a:latin typeface="+mn-lt"/>
                          <a:ea typeface="Calibri" panose="020F0502020204030204" pitchFamily="34" charset="0"/>
                          <a:cs typeface="Calibri" panose="020F0502020204030204" pitchFamily="34" charset="0"/>
                        </a:rPr>
                        <a:t>Katholikinnen halten sich nicht an das </a:t>
                      </a:r>
                      <a:r>
                        <a:rPr lang="de-AT" sz="1600" dirty="0" smtClean="0">
                          <a:effectLst/>
                          <a:latin typeface="+mn-lt"/>
                          <a:ea typeface="Calibri" panose="020F0502020204030204" pitchFamily="34" charset="0"/>
                          <a:cs typeface="Calibri" panose="020F0502020204030204" pitchFamily="34" charset="0"/>
                        </a:rPr>
                        <a:t>kirchliche Pillenverbot</a:t>
                      </a:r>
                      <a:r>
                        <a:rPr lang="de-AT" sz="1600" dirty="0">
                          <a:effectLst/>
                          <a:latin typeface="+mn-lt"/>
                          <a:ea typeface="Calibri" panose="020F0502020204030204" pitchFamily="34" charset="0"/>
                          <a:cs typeface="Calibri" panose="020F0502020204030204" pitchFamily="34" charset="0"/>
                        </a:rPr>
                        <a:t>. </a:t>
                      </a:r>
                      <a:endParaRPr lang="de-AT" sz="1600" dirty="0" smtClean="0">
                        <a:effectLst/>
                        <a:latin typeface="+mn-lt"/>
                        <a:ea typeface="Calibri" panose="020F0502020204030204" pitchFamily="34" charset="0"/>
                        <a:cs typeface="Calibri" panose="020F0502020204030204" pitchFamily="34" charset="0"/>
                      </a:endParaRPr>
                    </a:p>
                    <a:p>
                      <a:pPr>
                        <a:lnSpc>
                          <a:spcPct val="107000"/>
                        </a:lnSpc>
                        <a:spcAft>
                          <a:spcPts val="0"/>
                        </a:spcAft>
                      </a:pPr>
                      <a:endParaRPr lang="de-AT" sz="800" dirty="0">
                        <a:effectLst/>
                        <a:latin typeface="+mn-lt"/>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spcAft>
                          <a:spcPts val="0"/>
                        </a:spcAft>
                      </a:pPr>
                      <a:r>
                        <a:rPr lang="de-AT" sz="1800">
                          <a:effectLst/>
                          <a:latin typeface="+mn-lt"/>
                          <a:ea typeface="Calibri" panose="020F0502020204030204" pitchFamily="34" charset="0"/>
                          <a:cs typeface="Calibri" panose="020F0502020204030204" pitchFamily="34" charset="0"/>
                        </a:rPr>
                        <a:t>95%</a:t>
                      </a:r>
                      <a:endParaRPr lang="de-AT" sz="18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a:effectLst/>
                          <a:latin typeface="+mn-lt"/>
                          <a:ea typeface="Calibri" panose="020F0502020204030204" pitchFamily="34" charset="0"/>
                          <a:cs typeface="Calibri" panose="020F0502020204030204" pitchFamily="34" charset="0"/>
                        </a:rPr>
                        <a:t>96%</a:t>
                      </a:r>
                      <a:endParaRPr lang="de-AT" sz="18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a:effectLst/>
                          <a:latin typeface="+mn-lt"/>
                          <a:ea typeface="Calibri" panose="020F0502020204030204" pitchFamily="34" charset="0"/>
                          <a:cs typeface="Calibri" panose="020F0502020204030204" pitchFamily="34" charset="0"/>
                        </a:rPr>
                        <a:t>83%</a:t>
                      </a:r>
                      <a:endParaRPr lang="de-AT" sz="18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dirty="0">
                          <a:effectLst/>
                          <a:latin typeface="+mn-lt"/>
                          <a:ea typeface="Calibri" panose="020F0502020204030204" pitchFamily="34" charset="0"/>
                          <a:cs typeface="Calibri" panose="020F0502020204030204" pitchFamily="34" charset="0"/>
                        </a:rPr>
                        <a:t>93%</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nchor="ctr"/>
                </a:tc>
              </a:tr>
              <a:tr h="701593">
                <a:tc>
                  <a:txBody>
                    <a:bodyPr/>
                    <a:lstStyle/>
                    <a:p>
                      <a:pPr>
                        <a:lnSpc>
                          <a:spcPct val="107000"/>
                        </a:lnSpc>
                        <a:spcAft>
                          <a:spcPts val="0"/>
                        </a:spcAft>
                      </a:pPr>
                      <a:r>
                        <a:rPr lang="de-AT" sz="1600" dirty="0" err="1" smtClean="0">
                          <a:effectLst/>
                          <a:latin typeface="+mn-lt"/>
                          <a:ea typeface="Calibri" panose="020F0502020204030204" pitchFamily="34" charset="0"/>
                          <a:cs typeface="Calibri" panose="020F0502020204030204" pitchFamily="34" charset="0"/>
                        </a:rPr>
                        <a:t>KatholikInnen</a:t>
                      </a:r>
                      <a:r>
                        <a:rPr lang="de-AT" sz="1600" dirty="0" smtClean="0">
                          <a:effectLst/>
                          <a:latin typeface="+mn-lt"/>
                          <a:ea typeface="Calibri" panose="020F0502020204030204" pitchFamily="34" charset="0"/>
                          <a:cs typeface="Calibri" panose="020F0502020204030204" pitchFamily="34" charset="0"/>
                        </a:rPr>
                        <a:t> müssen </a:t>
                      </a:r>
                      <a:r>
                        <a:rPr lang="de-AT" sz="1600" dirty="0">
                          <a:effectLst/>
                          <a:latin typeface="+mn-lt"/>
                          <a:ea typeface="Calibri" panose="020F0502020204030204" pitchFamily="34" charset="0"/>
                          <a:cs typeface="Calibri" panose="020F0502020204030204" pitchFamily="34" charset="0"/>
                        </a:rPr>
                        <a:t>die Verwendung von Mitteln der künstlichen Empfängnisverhütung beichten. </a:t>
                      </a:r>
                      <a:endParaRPr lang="de-AT" sz="1600" dirty="0">
                        <a:effectLst/>
                        <a:latin typeface="+mn-lt"/>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spcAft>
                          <a:spcPts val="0"/>
                        </a:spcAft>
                      </a:pPr>
                      <a:r>
                        <a:rPr lang="de-AT" sz="1800">
                          <a:effectLst/>
                          <a:latin typeface="+mn-lt"/>
                          <a:ea typeface="Calibri" panose="020F0502020204030204" pitchFamily="34" charset="0"/>
                          <a:cs typeface="Calibri" panose="020F0502020204030204" pitchFamily="34" charset="0"/>
                        </a:rPr>
                        <a:t>2%</a:t>
                      </a:r>
                      <a:endParaRPr lang="de-AT" sz="18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a:effectLst/>
                          <a:latin typeface="+mn-lt"/>
                          <a:ea typeface="Calibri" panose="020F0502020204030204" pitchFamily="34" charset="0"/>
                          <a:cs typeface="Calibri" panose="020F0502020204030204" pitchFamily="34" charset="0"/>
                        </a:rPr>
                        <a:t>2%</a:t>
                      </a:r>
                      <a:endParaRPr lang="de-AT" sz="18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a:effectLst/>
                          <a:latin typeface="+mn-lt"/>
                          <a:ea typeface="Calibri" panose="020F0502020204030204" pitchFamily="34" charset="0"/>
                          <a:cs typeface="Calibri" panose="020F0502020204030204" pitchFamily="34" charset="0"/>
                        </a:rPr>
                        <a:t>19%</a:t>
                      </a:r>
                      <a:endParaRPr lang="de-AT" sz="18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dirty="0">
                          <a:effectLst/>
                          <a:latin typeface="+mn-lt"/>
                          <a:ea typeface="Calibri" panose="020F0502020204030204" pitchFamily="34" charset="0"/>
                          <a:cs typeface="Calibri" panose="020F0502020204030204" pitchFamily="34" charset="0"/>
                        </a:rPr>
                        <a:t>5%</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nchor="ctr"/>
                </a:tc>
              </a:tr>
            </a:tbl>
          </a:graphicData>
        </a:graphic>
      </p:graphicFrame>
    </p:spTree>
    <p:extLst>
      <p:ext uri="{BB962C8B-B14F-4D97-AF65-F5344CB8AC3E}">
        <p14:creationId xmlns:p14="http://schemas.microsoft.com/office/powerpoint/2010/main" val="35893826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0" y="0"/>
            <a:ext cx="7346023" cy="1219200"/>
          </a:xfrm>
        </p:spPr>
        <p:txBody>
          <a:bodyPr/>
          <a:lstStyle/>
          <a:p>
            <a:r>
              <a:rPr lang="de-AT" dirty="0" smtClean="0"/>
              <a:t>1 Das familiale Lebensumfeld</a:t>
            </a:r>
            <a:endParaRPr lang="de-AT" dirty="0"/>
          </a:p>
        </p:txBody>
      </p:sp>
      <p:sp>
        <p:nvSpPr>
          <p:cNvPr id="3" name="Inhaltsplatzhalter 2"/>
          <p:cNvSpPr>
            <a:spLocks noGrp="1"/>
          </p:cNvSpPr>
          <p:nvPr>
            <p:ph idx="1"/>
          </p:nvPr>
        </p:nvSpPr>
        <p:spPr>
          <a:xfrm>
            <a:off x="716974" y="1219200"/>
            <a:ext cx="7772400" cy="4114800"/>
          </a:xfrm>
        </p:spPr>
        <p:txBody>
          <a:bodyPr/>
          <a:lstStyle/>
          <a:p>
            <a:r>
              <a:rPr lang="de-AT" dirty="0" smtClean="0"/>
              <a:t>1.1.9 Kinder(</a:t>
            </a:r>
            <a:r>
              <a:rPr lang="de-AT" dirty="0" err="1" smtClean="0"/>
              <a:t>un</a:t>
            </a:r>
            <a:r>
              <a:rPr lang="de-AT" dirty="0" smtClean="0"/>
              <a:t>)</a:t>
            </a:r>
            <a:r>
              <a:rPr lang="de-AT" dirty="0" err="1" smtClean="0"/>
              <a:t>feindlichkeit</a:t>
            </a:r>
            <a:endParaRPr lang="de-AT" dirty="0" smtClean="0"/>
          </a:p>
          <a:p>
            <a:pPr lvl="1"/>
            <a:endParaRPr lang="de-AT" dirty="0"/>
          </a:p>
        </p:txBody>
      </p:sp>
      <p:graphicFrame>
        <p:nvGraphicFramePr>
          <p:cNvPr id="6" name="Tabelle 5"/>
          <p:cNvGraphicFramePr>
            <a:graphicFrameLocks noGrp="1"/>
          </p:cNvGraphicFramePr>
          <p:nvPr>
            <p:extLst>
              <p:ext uri="{D42A27DB-BD31-4B8C-83A1-F6EECF244321}">
                <p14:modId xmlns:p14="http://schemas.microsoft.com/office/powerpoint/2010/main" val="829344437"/>
              </p:ext>
            </p:extLst>
          </p:nvPr>
        </p:nvGraphicFramePr>
        <p:xfrm>
          <a:off x="878516" y="1704109"/>
          <a:ext cx="7386970" cy="4424739"/>
        </p:xfrm>
        <a:graphic>
          <a:graphicData uri="http://schemas.openxmlformats.org/drawingml/2006/table">
            <a:tbl>
              <a:tblPr>
                <a:tableStyleId>{5C22544A-7EE6-4342-B048-85BDC9FD1C3A}</a:tableStyleId>
              </a:tblPr>
              <a:tblGrid>
                <a:gridCol w="3895624"/>
                <a:gridCol w="768501"/>
                <a:gridCol w="864340"/>
                <a:gridCol w="993294"/>
                <a:gridCol w="865211"/>
              </a:tblGrid>
              <a:tr h="511488">
                <a:tc>
                  <a:txBody>
                    <a:bodyPr/>
                    <a:lstStyle/>
                    <a:p>
                      <a:pPr>
                        <a:lnSpc>
                          <a:spcPct val="107000"/>
                        </a:lnSpc>
                        <a:spcBef>
                          <a:spcPts val="300"/>
                        </a:spcBef>
                        <a:spcAft>
                          <a:spcPts val="0"/>
                        </a:spcAft>
                      </a:pPr>
                      <a:r>
                        <a:rPr lang="de-AT" sz="1100" dirty="0">
                          <a:effectLst/>
                        </a:rPr>
                        <a:t> </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07000"/>
                        </a:lnSpc>
                        <a:spcAft>
                          <a:spcPts val="0"/>
                        </a:spcAft>
                      </a:pPr>
                      <a:r>
                        <a:rPr lang="de-AT" sz="1000" dirty="0">
                          <a:effectLst/>
                        </a:rPr>
                        <a:t>säkular-personal</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07000"/>
                        </a:lnSpc>
                        <a:spcAft>
                          <a:spcPts val="0"/>
                        </a:spcAft>
                      </a:pPr>
                      <a:r>
                        <a:rPr lang="de-AT" sz="1000" dirty="0">
                          <a:effectLst/>
                        </a:rPr>
                        <a:t>religiös-personal</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07000"/>
                        </a:lnSpc>
                        <a:spcAft>
                          <a:spcPts val="0"/>
                        </a:spcAft>
                      </a:pPr>
                      <a:r>
                        <a:rPr lang="de-AT" sz="1000" dirty="0">
                          <a:effectLst/>
                        </a:rPr>
                        <a:t>religiös-institutionell</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07000"/>
                        </a:lnSpc>
                        <a:spcAft>
                          <a:spcPts val="0"/>
                        </a:spcAft>
                      </a:pPr>
                      <a:r>
                        <a:rPr lang="de-AT" sz="1000" dirty="0">
                          <a:effectLst/>
                        </a:rPr>
                        <a:t>alle</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r>
              <a:tr h="307986">
                <a:tc>
                  <a:txBody>
                    <a:bodyPr/>
                    <a:lstStyle/>
                    <a:p>
                      <a:pPr>
                        <a:lnSpc>
                          <a:spcPct val="107000"/>
                        </a:lnSpc>
                        <a:spcAft>
                          <a:spcPts val="0"/>
                        </a:spcAft>
                      </a:pPr>
                      <a:r>
                        <a:rPr lang="de-AT" sz="1800" dirty="0">
                          <a:effectLst/>
                          <a:latin typeface="+mn-lt"/>
                          <a:ea typeface="Calibri" panose="020F0502020204030204" pitchFamily="34" charset="0"/>
                          <a:cs typeface="Calibri" panose="020F0502020204030204" pitchFamily="34" charset="0"/>
                        </a:rPr>
                        <a:t>Kinder sollen möglichst von Mutter und Vater betreut werden </a:t>
                      </a:r>
                      <a:r>
                        <a:rPr lang="de-AT" sz="1800" dirty="0" smtClean="0">
                          <a:effectLst/>
                          <a:latin typeface="+mn-lt"/>
                          <a:ea typeface="Calibri" panose="020F0502020204030204" pitchFamily="34" charset="0"/>
                          <a:cs typeface="Calibri" panose="020F0502020204030204" pitchFamily="34" charset="0"/>
                        </a:rPr>
                        <a:t>können.</a:t>
                      </a:r>
                      <a:endParaRPr lang="de-AT" sz="1800" dirty="0">
                        <a:effectLst/>
                        <a:latin typeface="+mn-lt"/>
                        <a:ea typeface="Calibri" panose="020F0502020204030204" pitchFamily="34" charset="0"/>
                        <a:cs typeface="Times New Roman" panose="02020603050405020304" pitchFamily="18" charset="0"/>
                      </a:endParaRPr>
                    </a:p>
                    <a:p>
                      <a:pPr>
                        <a:lnSpc>
                          <a:spcPct val="107000"/>
                        </a:lnSpc>
                        <a:spcAft>
                          <a:spcPts val="0"/>
                        </a:spcAft>
                      </a:pPr>
                      <a:endParaRPr lang="de-AT" sz="800" dirty="0" smtClean="0">
                        <a:effectLst/>
                        <a:latin typeface="+mn-lt"/>
                        <a:ea typeface="Calibri" panose="020F0502020204030204" pitchFamily="34" charset="0"/>
                        <a:cs typeface="Calibri" panose="020F0502020204030204" pitchFamily="34" charset="0"/>
                      </a:endParaRPr>
                    </a:p>
                  </a:txBody>
                  <a:tcPr marL="68580" marR="68580" marT="0" marB="0"/>
                </a:tc>
                <a:tc>
                  <a:txBody>
                    <a:bodyPr/>
                    <a:lstStyle/>
                    <a:p>
                      <a:pPr algn="ctr">
                        <a:lnSpc>
                          <a:spcPct val="107000"/>
                        </a:lnSpc>
                        <a:spcAft>
                          <a:spcPts val="0"/>
                        </a:spcAft>
                      </a:pPr>
                      <a:r>
                        <a:rPr lang="de-AT" sz="1800" dirty="0">
                          <a:effectLst/>
                          <a:latin typeface="+mn-lt"/>
                          <a:ea typeface="Calibri" panose="020F0502020204030204" pitchFamily="34" charset="0"/>
                          <a:cs typeface="Calibri" panose="020F0502020204030204" pitchFamily="34" charset="0"/>
                        </a:rPr>
                        <a:t>86%</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dirty="0">
                          <a:effectLst/>
                          <a:latin typeface="+mn-lt"/>
                          <a:ea typeface="Calibri" panose="020F0502020204030204" pitchFamily="34" charset="0"/>
                          <a:cs typeface="Calibri" panose="020F0502020204030204" pitchFamily="34" charset="0"/>
                        </a:rPr>
                        <a:t>93%</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a:effectLst/>
                          <a:latin typeface="+mn-lt"/>
                          <a:ea typeface="Calibri" panose="020F0502020204030204" pitchFamily="34" charset="0"/>
                          <a:cs typeface="Calibri" panose="020F0502020204030204" pitchFamily="34" charset="0"/>
                        </a:rPr>
                        <a:t>93%</a:t>
                      </a:r>
                      <a:endParaRPr lang="de-AT" sz="18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dirty="0">
                          <a:effectLst/>
                          <a:latin typeface="+mn-lt"/>
                          <a:ea typeface="Calibri" panose="020F0502020204030204" pitchFamily="34" charset="0"/>
                          <a:cs typeface="Calibri" panose="020F0502020204030204" pitchFamily="34" charset="0"/>
                        </a:rPr>
                        <a:t>90%</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nchor="ctr"/>
                </a:tc>
              </a:tr>
              <a:tr h="307986">
                <a:tc>
                  <a:txBody>
                    <a:bodyPr/>
                    <a:lstStyle/>
                    <a:p>
                      <a:pPr>
                        <a:lnSpc>
                          <a:spcPct val="107000"/>
                        </a:lnSpc>
                        <a:spcAft>
                          <a:spcPts val="0"/>
                        </a:spcAft>
                      </a:pPr>
                      <a:r>
                        <a:rPr lang="de-AT" sz="1800" dirty="0">
                          <a:effectLst/>
                          <a:latin typeface="+mn-lt"/>
                          <a:ea typeface="Calibri" panose="020F0502020204030204" pitchFamily="34" charset="0"/>
                          <a:cs typeface="Calibri" panose="020F0502020204030204" pitchFamily="34" charset="0"/>
                        </a:rPr>
                        <a:t>Frauen und Männer sollten die Möglichkeit erhalten, auf Teilzeit gehen zu können</a:t>
                      </a:r>
                      <a:r>
                        <a:rPr lang="de-AT" sz="1800" dirty="0" smtClean="0">
                          <a:effectLst/>
                          <a:latin typeface="+mn-lt"/>
                          <a:ea typeface="Calibri" panose="020F0502020204030204" pitchFamily="34" charset="0"/>
                          <a:cs typeface="Calibri" panose="020F0502020204030204" pitchFamily="34" charset="0"/>
                        </a:rPr>
                        <a:t>. </a:t>
                      </a:r>
                    </a:p>
                    <a:p>
                      <a:pPr>
                        <a:lnSpc>
                          <a:spcPct val="107000"/>
                        </a:lnSpc>
                        <a:spcAft>
                          <a:spcPts val="0"/>
                        </a:spcAft>
                      </a:pPr>
                      <a:endParaRPr lang="de-AT" sz="800" dirty="0">
                        <a:effectLst/>
                        <a:latin typeface="+mn-lt"/>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spcAft>
                          <a:spcPts val="0"/>
                        </a:spcAft>
                      </a:pPr>
                      <a:r>
                        <a:rPr lang="de-AT" sz="1800">
                          <a:effectLst/>
                          <a:latin typeface="+mn-lt"/>
                          <a:ea typeface="Calibri" panose="020F0502020204030204" pitchFamily="34" charset="0"/>
                          <a:cs typeface="Calibri" panose="020F0502020204030204" pitchFamily="34" charset="0"/>
                        </a:rPr>
                        <a:t>94%</a:t>
                      </a:r>
                      <a:endParaRPr lang="de-AT" sz="18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dirty="0">
                          <a:effectLst/>
                          <a:latin typeface="+mn-lt"/>
                          <a:ea typeface="Calibri" panose="020F0502020204030204" pitchFamily="34" charset="0"/>
                          <a:cs typeface="Calibri" panose="020F0502020204030204" pitchFamily="34" charset="0"/>
                        </a:rPr>
                        <a:t>95%</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dirty="0">
                          <a:effectLst/>
                          <a:latin typeface="+mn-lt"/>
                          <a:ea typeface="Calibri" panose="020F0502020204030204" pitchFamily="34" charset="0"/>
                          <a:cs typeface="Calibri" panose="020F0502020204030204" pitchFamily="34" charset="0"/>
                        </a:rPr>
                        <a:t>92%</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dirty="0">
                          <a:effectLst/>
                          <a:latin typeface="+mn-lt"/>
                          <a:ea typeface="Calibri" panose="020F0502020204030204" pitchFamily="34" charset="0"/>
                          <a:cs typeface="Calibri" panose="020F0502020204030204" pitchFamily="34" charset="0"/>
                        </a:rPr>
                        <a:t>94%</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nchor="ctr"/>
                </a:tc>
              </a:tr>
              <a:tr h="307986">
                <a:tc>
                  <a:txBody>
                    <a:bodyPr/>
                    <a:lstStyle/>
                    <a:p>
                      <a:pPr>
                        <a:lnSpc>
                          <a:spcPct val="107000"/>
                        </a:lnSpc>
                        <a:spcAft>
                          <a:spcPts val="0"/>
                        </a:spcAft>
                      </a:pPr>
                      <a:r>
                        <a:rPr lang="de-AT" sz="1800" dirty="0">
                          <a:effectLst/>
                          <a:latin typeface="+mn-lt"/>
                          <a:ea typeface="Calibri" panose="020F0502020204030204" pitchFamily="34" charset="0"/>
                          <a:cs typeface="Calibri" panose="020F0502020204030204" pitchFamily="34" charset="0"/>
                        </a:rPr>
                        <a:t>Für Kinder ist es besser, wenn sie in außerfamiliären Einrichtungen möglichst früh mit anderen Kindern in Kontakt kommen. </a:t>
                      </a:r>
                      <a:endParaRPr lang="de-AT" sz="1800" dirty="0" smtClean="0">
                        <a:effectLst/>
                        <a:latin typeface="+mn-lt"/>
                        <a:ea typeface="Calibri" panose="020F0502020204030204" pitchFamily="34" charset="0"/>
                        <a:cs typeface="Calibri" panose="020F0502020204030204" pitchFamily="34" charset="0"/>
                      </a:endParaRPr>
                    </a:p>
                    <a:p>
                      <a:pPr>
                        <a:lnSpc>
                          <a:spcPct val="107000"/>
                        </a:lnSpc>
                        <a:spcAft>
                          <a:spcPts val="0"/>
                        </a:spcAft>
                      </a:pPr>
                      <a:endParaRPr lang="de-AT" sz="800" dirty="0">
                        <a:effectLst/>
                        <a:latin typeface="+mn-lt"/>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spcAft>
                          <a:spcPts val="0"/>
                        </a:spcAft>
                      </a:pPr>
                      <a:r>
                        <a:rPr lang="de-AT" sz="1800">
                          <a:effectLst/>
                          <a:latin typeface="+mn-lt"/>
                          <a:ea typeface="Calibri" panose="020F0502020204030204" pitchFamily="34" charset="0"/>
                          <a:cs typeface="Calibri" panose="020F0502020204030204" pitchFamily="34" charset="0"/>
                        </a:rPr>
                        <a:t>46%</a:t>
                      </a:r>
                      <a:endParaRPr lang="de-AT" sz="18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a:effectLst/>
                          <a:latin typeface="+mn-lt"/>
                          <a:ea typeface="Calibri" panose="020F0502020204030204" pitchFamily="34" charset="0"/>
                          <a:cs typeface="Calibri" panose="020F0502020204030204" pitchFamily="34" charset="0"/>
                        </a:rPr>
                        <a:t>37%</a:t>
                      </a:r>
                      <a:endParaRPr lang="de-AT" sz="18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a:effectLst/>
                          <a:latin typeface="+mn-lt"/>
                          <a:ea typeface="Calibri" panose="020F0502020204030204" pitchFamily="34" charset="0"/>
                          <a:cs typeface="Calibri" panose="020F0502020204030204" pitchFamily="34" charset="0"/>
                        </a:rPr>
                        <a:t>20%</a:t>
                      </a:r>
                      <a:endParaRPr lang="de-AT" sz="18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dirty="0">
                          <a:effectLst/>
                          <a:latin typeface="+mn-lt"/>
                          <a:ea typeface="Calibri" panose="020F0502020204030204" pitchFamily="34" charset="0"/>
                          <a:cs typeface="Calibri" panose="020F0502020204030204" pitchFamily="34" charset="0"/>
                        </a:rPr>
                        <a:t>37%</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nchor="ctr"/>
                </a:tc>
              </a:tr>
              <a:tr h="307986">
                <a:tc>
                  <a:txBody>
                    <a:bodyPr/>
                    <a:lstStyle/>
                    <a:p>
                      <a:pPr>
                        <a:lnSpc>
                          <a:spcPct val="107000"/>
                        </a:lnSpc>
                        <a:spcAft>
                          <a:spcPts val="0"/>
                        </a:spcAft>
                      </a:pPr>
                      <a:r>
                        <a:rPr lang="de-AT" sz="1800" dirty="0">
                          <a:effectLst/>
                          <a:latin typeface="+mn-lt"/>
                          <a:ea typeface="Calibri" panose="020F0502020204030204" pitchFamily="34" charset="0"/>
                          <a:cs typeface="Calibri" panose="020F0502020204030204" pitchFamily="34" charset="0"/>
                        </a:rPr>
                        <a:t>Familienarbeit (Betreuung kleiner </a:t>
                      </a:r>
                      <a:r>
                        <a:rPr lang="de-AT" sz="1800" dirty="0" smtClean="0">
                          <a:effectLst/>
                          <a:latin typeface="+mn-lt"/>
                          <a:ea typeface="Calibri" panose="020F0502020204030204" pitchFamily="34" charset="0"/>
                          <a:cs typeface="Calibri" panose="020F0502020204030204" pitchFamily="34" charset="0"/>
                        </a:rPr>
                        <a:t>Kinder, </a:t>
                      </a:r>
                      <a:r>
                        <a:rPr lang="de-AT" sz="1800" dirty="0">
                          <a:effectLst/>
                          <a:latin typeface="+mn-lt"/>
                          <a:ea typeface="Calibri" panose="020F0502020204030204" pitchFamily="34" charset="0"/>
                          <a:cs typeface="Calibri" panose="020F0502020204030204" pitchFamily="34" charset="0"/>
                        </a:rPr>
                        <a:t>Pflege alter und kranker Menschen) soll bezahlt werden. </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spcAft>
                          <a:spcPts val="0"/>
                        </a:spcAft>
                      </a:pPr>
                      <a:r>
                        <a:rPr lang="de-AT" sz="1800">
                          <a:effectLst/>
                          <a:latin typeface="+mn-lt"/>
                          <a:ea typeface="Calibri" panose="020F0502020204030204" pitchFamily="34" charset="0"/>
                          <a:cs typeface="Calibri" panose="020F0502020204030204" pitchFamily="34" charset="0"/>
                        </a:rPr>
                        <a:t>77%</a:t>
                      </a:r>
                      <a:endParaRPr lang="de-AT" sz="18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a:effectLst/>
                          <a:latin typeface="+mn-lt"/>
                          <a:ea typeface="Calibri" panose="020F0502020204030204" pitchFamily="34" charset="0"/>
                          <a:cs typeface="Calibri" panose="020F0502020204030204" pitchFamily="34" charset="0"/>
                        </a:rPr>
                        <a:t>76%</a:t>
                      </a:r>
                      <a:endParaRPr lang="de-AT" sz="18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a:effectLst/>
                          <a:latin typeface="+mn-lt"/>
                          <a:ea typeface="Calibri" panose="020F0502020204030204" pitchFamily="34" charset="0"/>
                          <a:cs typeface="Calibri" panose="020F0502020204030204" pitchFamily="34" charset="0"/>
                        </a:rPr>
                        <a:t>75%</a:t>
                      </a:r>
                      <a:endParaRPr lang="de-AT" sz="18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dirty="0">
                          <a:effectLst/>
                          <a:latin typeface="+mn-lt"/>
                          <a:ea typeface="Calibri" panose="020F0502020204030204" pitchFamily="34" charset="0"/>
                          <a:cs typeface="Calibri" panose="020F0502020204030204" pitchFamily="34" charset="0"/>
                        </a:rPr>
                        <a:t>77%</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nchor="ctr"/>
                </a:tc>
              </a:tr>
            </a:tbl>
          </a:graphicData>
        </a:graphic>
      </p:graphicFrame>
    </p:spTree>
    <p:extLst>
      <p:ext uri="{BB962C8B-B14F-4D97-AF65-F5344CB8AC3E}">
        <p14:creationId xmlns:p14="http://schemas.microsoft.com/office/powerpoint/2010/main" val="37180110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0" y="0"/>
            <a:ext cx="7346023" cy="1219200"/>
          </a:xfrm>
        </p:spPr>
        <p:txBody>
          <a:bodyPr/>
          <a:lstStyle/>
          <a:p>
            <a:r>
              <a:rPr lang="de-AT" dirty="0" smtClean="0"/>
              <a:t>1 Das familiale Lebensumfeld</a:t>
            </a:r>
            <a:endParaRPr lang="de-AT" dirty="0"/>
          </a:p>
        </p:txBody>
      </p:sp>
      <p:sp>
        <p:nvSpPr>
          <p:cNvPr id="3" name="Inhaltsplatzhalter 2"/>
          <p:cNvSpPr>
            <a:spLocks noGrp="1"/>
          </p:cNvSpPr>
          <p:nvPr>
            <p:ph idx="1"/>
          </p:nvPr>
        </p:nvSpPr>
        <p:spPr>
          <a:xfrm>
            <a:off x="571499" y="1555174"/>
            <a:ext cx="7772400" cy="4114800"/>
          </a:xfrm>
        </p:spPr>
        <p:txBody>
          <a:bodyPr/>
          <a:lstStyle/>
          <a:p>
            <a:r>
              <a:rPr lang="de-AT" dirty="0" smtClean="0"/>
              <a:t>1.1.10 Entlastungbedarf für Familien mit Pflege</a:t>
            </a:r>
          </a:p>
          <a:p>
            <a:pPr lvl="1"/>
            <a:r>
              <a:rPr lang="de-AT" dirty="0" smtClean="0"/>
              <a:t>Familien sind heute mit der Pflege von Angehörigen – Behinderung, im Alter – überfordert</a:t>
            </a:r>
          </a:p>
          <a:p>
            <a:pPr lvl="2"/>
            <a:r>
              <a:rPr lang="de-AT" dirty="0" smtClean="0"/>
              <a:t>unbürokratische, leistbare mobile Dienste nötig</a:t>
            </a:r>
          </a:p>
          <a:p>
            <a:pPr lvl="2"/>
            <a:r>
              <a:rPr lang="de-AT" dirty="0" smtClean="0"/>
              <a:t>Erleichterung wäre: Pflegekarenz &amp; spürbar finanzielle Entlastung </a:t>
            </a:r>
          </a:p>
          <a:p>
            <a:pPr lvl="2"/>
            <a:r>
              <a:rPr lang="de-AT" dirty="0" smtClean="0"/>
              <a:t>mehr Beteiligung der Männer bei der Pflege gewünscht</a:t>
            </a:r>
          </a:p>
          <a:p>
            <a:pPr lvl="1"/>
            <a:endParaRPr lang="de-AT" dirty="0"/>
          </a:p>
        </p:txBody>
      </p:sp>
      <p:graphicFrame>
        <p:nvGraphicFramePr>
          <p:cNvPr id="6" name="Tabelle 5"/>
          <p:cNvGraphicFramePr>
            <a:graphicFrameLocks noGrp="1"/>
          </p:cNvGraphicFramePr>
          <p:nvPr>
            <p:extLst>
              <p:ext uri="{D42A27DB-BD31-4B8C-83A1-F6EECF244321}">
                <p14:modId xmlns:p14="http://schemas.microsoft.com/office/powerpoint/2010/main" val="1000640137"/>
              </p:ext>
            </p:extLst>
          </p:nvPr>
        </p:nvGraphicFramePr>
        <p:xfrm>
          <a:off x="764214" y="4571492"/>
          <a:ext cx="7386970" cy="1098482"/>
        </p:xfrm>
        <a:graphic>
          <a:graphicData uri="http://schemas.openxmlformats.org/drawingml/2006/table">
            <a:tbl>
              <a:tblPr>
                <a:tableStyleId>{5C22544A-7EE6-4342-B048-85BDC9FD1C3A}</a:tableStyleId>
              </a:tblPr>
              <a:tblGrid>
                <a:gridCol w="3895624"/>
                <a:gridCol w="768501"/>
                <a:gridCol w="864340"/>
                <a:gridCol w="993294"/>
                <a:gridCol w="865211"/>
              </a:tblGrid>
              <a:tr h="511488">
                <a:tc>
                  <a:txBody>
                    <a:bodyPr/>
                    <a:lstStyle/>
                    <a:p>
                      <a:pPr>
                        <a:lnSpc>
                          <a:spcPct val="107000"/>
                        </a:lnSpc>
                        <a:spcBef>
                          <a:spcPts val="300"/>
                        </a:spcBef>
                        <a:spcAft>
                          <a:spcPts val="0"/>
                        </a:spcAft>
                      </a:pPr>
                      <a:r>
                        <a:rPr lang="de-AT" sz="1100" dirty="0">
                          <a:effectLst/>
                        </a:rPr>
                        <a:t> </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07000"/>
                        </a:lnSpc>
                        <a:spcAft>
                          <a:spcPts val="0"/>
                        </a:spcAft>
                      </a:pPr>
                      <a:r>
                        <a:rPr lang="de-AT" sz="1000" dirty="0">
                          <a:effectLst/>
                        </a:rPr>
                        <a:t>säkular-personal</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07000"/>
                        </a:lnSpc>
                        <a:spcAft>
                          <a:spcPts val="0"/>
                        </a:spcAft>
                      </a:pPr>
                      <a:r>
                        <a:rPr lang="de-AT" sz="1000" dirty="0">
                          <a:effectLst/>
                        </a:rPr>
                        <a:t>religiös-personal</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07000"/>
                        </a:lnSpc>
                        <a:spcAft>
                          <a:spcPts val="0"/>
                        </a:spcAft>
                      </a:pPr>
                      <a:r>
                        <a:rPr lang="de-AT" sz="1000" dirty="0">
                          <a:effectLst/>
                        </a:rPr>
                        <a:t>religiös-institutionell</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07000"/>
                        </a:lnSpc>
                        <a:spcAft>
                          <a:spcPts val="0"/>
                        </a:spcAft>
                      </a:pPr>
                      <a:r>
                        <a:rPr lang="de-AT" sz="1000" dirty="0">
                          <a:effectLst/>
                        </a:rPr>
                        <a:t>alle</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r>
              <a:tr h="307986">
                <a:tc>
                  <a:txBody>
                    <a:bodyPr/>
                    <a:lstStyle/>
                    <a:p>
                      <a:pPr>
                        <a:lnSpc>
                          <a:spcPct val="107000"/>
                        </a:lnSpc>
                        <a:spcAft>
                          <a:spcPts val="0"/>
                        </a:spcAft>
                      </a:pPr>
                      <a:r>
                        <a:rPr lang="de-AT" sz="1800" dirty="0">
                          <a:effectLst/>
                          <a:latin typeface="+mn-lt"/>
                          <a:ea typeface="Calibri" panose="020F0502020204030204" pitchFamily="34" charset="0"/>
                          <a:cs typeface="Calibri" panose="020F0502020204030204" pitchFamily="34" charset="0"/>
                        </a:rPr>
                        <a:t>Familien sind heute mit der Pflege von Angehörigen überfordert. </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spcAft>
                          <a:spcPts val="0"/>
                        </a:spcAft>
                      </a:pPr>
                      <a:r>
                        <a:rPr lang="de-AT" sz="1800" dirty="0">
                          <a:effectLst/>
                          <a:latin typeface="+mn-lt"/>
                          <a:ea typeface="Calibri" panose="020F0502020204030204" pitchFamily="34" charset="0"/>
                          <a:cs typeface="Calibri" panose="020F0502020204030204" pitchFamily="34" charset="0"/>
                        </a:rPr>
                        <a:t>77%</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a:effectLst/>
                          <a:latin typeface="+mn-lt"/>
                          <a:ea typeface="Calibri" panose="020F0502020204030204" pitchFamily="34" charset="0"/>
                          <a:cs typeface="Calibri" panose="020F0502020204030204" pitchFamily="34" charset="0"/>
                        </a:rPr>
                        <a:t>73%</a:t>
                      </a:r>
                      <a:endParaRPr lang="de-AT" sz="18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a:effectLst/>
                          <a:latin typeface="+mn-lt"/>
                          <a:ea typeface="Calibri" panose="020F0502020204030204" pitchFamily="34" charset="0"/>
                          <a:cs typeface="Calibri" panose="020F0502020204030204" pitchFamily="34" charset="0"/>
                        </a:rPr>
                        <a:t>62%</a:t>
                      </a:r>
                      <a:endParaRPr lang="de-AT" sz="18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dirty="0">
                          <a:effectLst/>
                          <a:latin typeface="+mn-lt"/>
                          <a:ea typeface="Calibri" panose="020F0502020204030204" pitchFamily="34" charset="0"/>
                          <a:cs typeface="Calibri" panose="020F0502020204030204" pitchFamily="34" charset="0"/>
                        </a:rPr>
                        <a:t>72%</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nchor="ctr"/>
                </a:tc>
              </a:tr>
            </a:tbl>
          </a:graphicData>
        </a:graphic>
      </p:graphicFrame>
    </p:spTree>
    <p:extLst>
      <p:ext uri="{BB962C8B-B14F-4D97-AF65-F5344CB8AC3E}">
        <p14:creationId xmlns:p14="http://schemas.microsoft.com/office/powerpoint/2010/main" val="3857346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p:cTn id="1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2" end="2"/>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p:cTn id="19"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3" end="3"/>
                                            </p:txEl>
                                          </p:spTgt>
                                        </p:tgtEl>
                                      </p:cBhvr>
                                    </p:animEffect>
                                  </p:childTnLst>
                                </p:cTn>
                              </p:par>
                              <p:par>
                                <p:cTn id="23" presetID="31" presetClass="entr" presetSubtype="0" fill="hold" nodeType="with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p:cTn id="25"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6"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27"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28" dur="1000"/>
                                        <p:tgtEl>
                                          <p:spTgt spid="3">
                                            <p:txEl>
                                              <p:pRg st="4" end="4"/>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4" presetClass="entr" presetSubtype="10" fill="hold" nodeType="click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randombar(horizontal)">
                                      <p:cBhvr>
                                        <p:cTn id="3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0" y="0"/>
            <a:ext cx="7346023" cy="1219200"/>
          </a:xfrm>
        </p:spPr>
        <p:txBody>
          <a:bodyPr/>
          <a:lstStyle/>
          <a:p>
            <a:r>
              <a:rPr lang="de-AT" dirty="0" smtClean="0"/>
              <a:t>1 Das familiale Lebensumfeld</a:t>
            </a:r>
            <a:endParaRPr lang="de-AT" dirty="0"/>
          </a:p>
        </p:txBody>
      </p:sp>
      <p:sp>
        <p:nvSpPr>
          <p:cNvPr id="3" name="Inhaltsplatzhalter 2"/>
          <p:cNvSpPr>
            <a:spLocks noGrp="1"/>
          </p:cNvSpPr>
          <p:nvPr>
            <p:ph idx="1"/>
          </p:nvPr>
        </p:nvSpPr>
        <p:spPr>
          <a:xfrm>
            <a:off x="768928" y="1295400"/>
            <a:ext cx="7772400" cy="4114800"/>
          </a:xfrm>
        </p:spPr>
        <p:txBody>
          <a:bodyPr/>
          <a:lstStyle/>
          <a:p>
            <a:r>
              <a:rPr lang="de-AT" dirty="0" err="1" smtClean="0"/>
              <a:t>Geschiedenenpastoral</a:t>
            </a:r>
            <a:endParaRPr lang="de-AT" dirty="0" smtClean="0"/>
          </a:p>
          <a:p>
            <a:pPr lvl="1"/>
            <a:endParaRPr lang="de-AT" dirty="0"/>
          </a:p>
          <a:p>
            <a:pPr lvl="1"/>
            <a:endParaRPr lang="de-AT" dirty="0" smtClean="0"/>
          </a:p>
          <a:p>
            <a:pPr lvl="1"/>
            <a:endParaRPr lang="de-AT" dirty="0"/>
          </a:p>
        </p:txBody>
      </p:sp>
      <p:graphicFrame>
        <p:nvGraphicFramePr>
          <p:cNvPr id="6" name="Tabelle 5"/>
          <p:cNvGraphicFramePr>
            <a:graphicFrameLocks noGrp="1"/>
          </p:cNvGraphicFramePr>
          <p:nvPr>
            <p:extLst>
              <p:ext uri="{D42A27DB-BD31-4B8C-83A1-F6EECF244321}">
                <p14:modId xmlns:p14="http://schemas.microsoft.com/office/powerpoint/2010/main" val="859005510"/>
              </p:ext>
            </p:extLst>
          </p:nvPr>
        </p:nvGraphicFramePr>
        <p:xfrm>
          <a:off x="936150" y="1953490"/>
          <a:ext cx="7210324" cy="4153934"/>
        </p:xfrm>
        <a:graphic>
          <a:graphicData uri="http://schemas.openxmlformats.org/drawingml/2006/table">
            <a:tbl>
              <a:tblPr>
                <a:tableStyleId>{5C22544A-7EE6-4342-B048-85BDC9FD1C3A}</a:tableStyleId>
              </a:tblPr>
              <a:tblGrid>
                <a:gridCol w="3799785"/>
                <a:gridCol w="864340"/>
                <a:gridCol w="864340"/>
                <a:gridCol w="820380"/>
                <a:gridCol w="861479"/>
              </a:tblGrid>
              <a:tr h="501096">
                <a:tc>
                  <a:txBody>
                    <a:bodyPr/>
                    <a:lstStyle/>
                    <a:p>
                      <a:pPr>
                        <a:lnSpc>
                          <a:spcPct val="107000"/>
                        </a:lnSpc>
                        <a:spcBef>
                          <a:spcPts val="300"/>
                        </a:spcBef>
                        <a:spcAft>
                          <a:spcPts val="0"/>
                        </a:spcAft>
                      </a:pPr>
                      <a:r>
                        <a:rPr lang="de-AT" sz="1100" dirty="0">
                          <a:effectLst/>
                        </a:rPr>
                        <a:t> </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07000"/>
                        </a:lnSpc>
                        <a:spcAft>
                          <a:spcPts val="0"/>
                        </a:spcAft>
                      </a:pPr>
                      <a:r>
                        <a:rPr lang="de-AT" sz="1000" dirty="0">
                          <a:effectLst/>
                        </a:rPr>
                        <a:t>säkular-personal</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07000"/>
                        </a:lnSpc>
                        <a:spcAft>
                          <a:spcPts val="0"/>
                        </a:spcAft>
                      </a:pPr>
                      <a:r>
                        <a:rPr lang="de-AT" sz="1000" dirty="0">
                          <a:effectLst/>
                        </a:rPr>
                        <a:t>religiös-personal</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07000"/>
                        </a:lnSpc>
                        <a:spcAft>
                          <a:spcPts val="0"/>
                        </a:spcAft>
                      </a:pPr>
                      <a:r>
                        <a:rPr lang="de-AT" sz="1000" dirty="0">
                          <a:effectLst/>
                        </a:rPr>
                        <a:t>religiös-institutionell</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07000"/>
                        </a:lnSpc>
                        <a:spcAft>
                          <a:spcPts val="0"/>
                        </a:spcAft>
                      </a:pPr>
                      <a:r>
                        <a:rPr lang="de-AT" sz="1000" dirty="0">
                          <a:effectLst/>
                        </a:rPr>
                        <a:t>alle</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r>
              <a:tr h="307986">
                <a:tc>
                  <a:txBody>
                    <a:bodyPr/>
                    <a:lstStyle/>
                    <a:p>
                      <a:pPr>
                        <a:lnSpc>
                          <a:spcPct val="107000"/>
                        </a:lnSpc>
                        <a:spcAft>
                          <a:spcPts val="0"/>
                        </a:spcAft>
                      </a:pPr>
                      <a:r>
                        <a:rPr lang="de-AT" sz="1600" dirty="0">
                          <a:effectLst/>
                          <a:latin typeface="+mn-lt"/>
                          <a:ea typeface="Calibri" panose="020F0502020204030204" pitchFamily="34" charset="0"/>
                          <a:cs typeface="Calibri" panose="020F0502020204030204" pitchFamily="34" charset="0"/>
                        </a:rPr>
                        <a:t>Gläubige Menschen, </a:t>
                      </a:r>
                      <a:r>
                        <a:rPr lang="de-AT" sz="1600" dirty="0" smtClean="0">
                          <a:effectLst/>
                          <a:latin typeface="+mn-lt"/>
                          <a:ea typeface="Calibri" panose="020F0502020204030204" pitchFamily="34" charset="0"/>
                          <a:cs typeface="Calibri" panose="020F0502020204030204" pitchFamily="34" charset="0"/>
                        </a:rPr>
                        <a:t>geschieden &amp;</a:t>
                      </a:r>
                      <a:r>
                        <a:rPr lang="de-AT" sz="1600" baseline="0" dirty="0" smtClean="0">
                          <a:effectLst/>
                          <a:latin typeface="+mn-lt"/>
                          <a:ea typeface="Calibri" panose="020F0502020204030204" pitchFamily="34" charset="0"/>
                          <a:cs typeface="Calibri" panose="020F0502020204030204" pitchFamily="34" charset="0"/>
                        </a:rPr>
                        <a:t> </a:t>
                      </a:r>
                      <a:r>
                        <a:rPr lang="de-AT" sz="1600" dirty="0" smtClean="0">
                          <a:effectLst/>
                          <a:latin typeface="+mn-lt"/>
                          <a:ea typeface="Calibri" panose="020F0502020204030204" pitchFamily="34" charset="0"/>
                          <a:cs typeface="Calibri" panose="020F0502020204030204" pitchFamily="34" charset="0"/>
                        </a:rPr>
                        <a:t>wieder geheiratet, </a:t>
                      </a:r>
                      <a:r>
                        <a:rPr lang="de-AT" sz="1600" dirty="0">
                          <a:effectLst/>
                          <a:latin typeface="+mn-lt"/>
                          <a:ea typeface="Calibri" panose="020F0502020204030204" pitchFamily="34" charset="0"/>
                          <a:cs typeface="Calibri" panose="020F0502020204030204" pitchFamily="34" charset="0"/>
                        </a:rPr>
                        <a:t>fühlen sich verletzt, wenn sie nicht zur Beichte und Kommunion gehen dürfen. </a:t>
                      </a:r>
                      <a:endParaRPr lang="de-AT" sz="1600" dirty="0" smtClean="0">
                        <a:effectLst/>
                        <a:latin typeface="+mn-lt"/>
                        <a:ea typeface="Calibri" panose="020F0502020204030204" pitchFamily="34" charset="0"/>
                        <a:cs typeface="Calibri" panose="020F0502020204030204" pitchFamily="34" charset="0"/>
                      </a:endParaRPr>
                    </a:p>
                    <a:p>
                      <a:pPr>
                        <a:lnSpc>
                          <a:spcPct val="107000"/>
                        </a:lnSpc>
                        <a:spcAft>
                          <a:spcPts val="0"/>
                        </a:spcAft>
                      </a:pPr>
                      <a:endParaRPr lang="de-AT" sz="800" dirty="0">
                        <a:effectLst/>
                        <a:latin typeface="+mn-lt"/>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spcAft>
                          <a:spcPts val="0"/>
                        </a:spcAft>
                      </a:pPr>
                      <a:r>
                        <a:rPr lang="de-AT" sz="1800" dirty="0">
                          <a:effectLst/>
                          <a:latin typeface="+mn-lt"/>
                          <a:ea typeface="Calibri" panose="020F0502020204030204" pitchFamily="34" charset="0"/>
                          <a:cs typeface="Calibri" panose="020F0502020204030204" pitchFamily="34" charset="0"/>
                        </a:rPr>
                        <a:t>87%</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dirty="0">
                          <a:effectLst/>
                          <a:latin typeface="+mn-lt"/>
                          <a:ea typeface="Calibri" panose="020F0502020204030204" pitchFamily="34" charset="0"/>
                          <a:cs typeface="Calibri" panose="020F0502020204030204" pitchFamily="34" charset="0"/>
                        </a:rPr>
                        <a:t>93%</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dirty="0">
                          <a:effectLst/>
                          <a:latin typeface="+mn-lt"/>
                          <a:ea typeface="Calibri" panose="020F0502020204030204" pitchFamily="34" charset="0"/>
                          <a:cs typeface="Calibri" panose="020F0502020204030204" pitchFamily="34" charset="0"/>
                        </a:rPr>
                        <a:t>75%</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dirty="0">
                          <a:effectLst/>
                          <a:latin typeface="+mn-lt"/>
                          <a:ea typeface="Calibri" panose="020F0502020204030204" pitchFamily="34" charset="0"/>
                          <a:cs typeface="Calibri" panose="020F0502020204030204" pitchFamily="34" charset="0"/>
                        </a:rPr>
                        <a:t>88%</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nchor="ctr"/>
                </a:tc>
              </a:tr>
              <a:tr h="307986">
                <a:tc>
                  <a:txBody>
                    <a:bodyPr/>
                    <a:lstStyle/>
                    <a:p>
                      <a:pPr>
                        <a:lnSpc>
                          <a:spcPct val="107000"/>
                        </a:lnSpc>
                        <a:spcAft>
                          <a:spcPts val="0"/>
                        </a:spcAft>
                      </a:pPr>
                      <a:r>
                        <a:rPr lang="de-AT" sz="1600" dirty="0">
                          <a:effectLst/>
                          <a:latin typeface="+mn-lt"/>
                          <a:ea typeface="Calibri" panose="020F0502020204030204" pitchFamily="34" charset="0"/>
                          <a:cs typeface="Calibri" panose="020F0502020204030204" pitchFamily="34" charset="0"/>
                        </a:rPr>
                        <a:t>Wenn </a:t>
                      </a:r>
                      <a:r>
                        <a:rPr lang="de-AT" sz="1600" dirty="0" smtClean="0">
                          <a:effectLst/>
                          <a:latin typeface="+mn-lt"/>
                          <a:ea typeface="Calibri" panose="020F0502020204030204" pitchFamily="34" charset="0"/>
                          <a:cs typeface="Calibri" panose="020F0502020204030204" pitchFamily="34" charset="0"/>
                        </a:rPr>
                        <a:t>Kirche </a:t>
                      </a:r>
                      <a:r>
                        <a:rPr lang="de-AT" sz="1600" dirty="0">
                          <a:effectLst/>
                          <a:latin typeface="+mn-lt"/>
                          <a:ea typeface="Calibri" panose="020F0502020204030204" pitchFamily="34" charset="0"/>
                          <a:cs typeface="Calibri" panose="020F0502020204030204" pitchFamily="34" charset="0"/>
                        </a:rPr>
                        <a:t>barmherzig mit </a:t>
                      </a:r>
                      <a:r>
                        <a:rPr lang="de-AT" sz="1600" dirty="0" smtClean="0">
                          <a:effectLst/>
                          <a:latin typeface="+mn-lt"/>
                          <a:ea typeface="Calibri" panose="020F0502020204030204" pitchFamily="34" charset="0"/>
                          <a:cs typeface="Calibri" panose="020F0502020204030204" pitchFamily="34" charset="0"/>
                        </a:rPr>
                        <a:t>den wiederverheirateten </a:t>
                      </a:r>
                      <a:r>
                        <a:rPr lang="de-AT" sz="1600" dirty="0">
                          <a:effectLst/>
                          <a:latin typeface="+mn-lt"/>
                          <a:ea typeface="Calibri" panose="020F0502020204030204" pitchFamily="34" charset="0"/>
                          <a:cs typeface="Calibri" panose="020F0502020204030204" pitchFamily="34" charset="0"/>
                        </a:rPr>
                        <a:t>Geschiedenen umgeht, gefährdet sie </a:t>
                      </a:r>
                      <a:r>
                        <a:rPr lang="de-AT" sz="1600" dirty="0" smtClean="0">
                          <a:effectLst/>
                          <a:latin typeface="+mn-lt"/>
                          <a:ea typeface="Calibri" panose="020F0502020204030204" pitchFamily="34" charset="0"/>
                          <a:cs typeface="Calibri" panose="020F0502020204030204" pitchFamily="34" charset="0"/>
                        </a:rPr>
                        <a:t>bestehende </a:t>
                      </a:r>
                      <a:r>
                        <a:rPr lang="de-AT" sz="1600" dirty="0">
                          <a:effectLst/>
                          <a:latin typeface="+mn-lt"/>
                          <a:ea typeface="Calibri" panose="020F0502020204030204" pitchFamily="34" charset="0"/>
                          <a:cs typeface="Calibri" panose="020F0502020204030204" pitchFamily="34" charset="0"/>
                        </a:rPr>
                        <a:t>Ehen. </a:t>
                      </a:r>
                      <a:endParaRPr lang="de-AT" sz="1600" dirty="0" smtClean="0">
                        <a:effectLst/>
                        <a:latin typeface="+mn-lt"/>
                        <a:ea typeface="Calibri" panose="020F0502020204030204" pitchFamily="34" charset="0"/>
                        <a:cs typeface="Calibri" panose="020F0502020204030204" pitchFamily="34" charset="0"/>
                      </a:endParaRPr>
                    </a:p>
                    <a:p>
                      <a:pPr>
                        <a:lnSpc>
                          <a:spcPct val="107000"/>
                        </a:lnSpc>
                        <a:spcAft>
                          <a:spcPts val="0"/>
                        </a:spcAft>
                      </a:pPr>
                      <a:endParaRPr lang="de-AT" sz="800" dirty="0">
                        <a:effectLst/>
                        <a:latin typeface="+mn-lt"/>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spcAft>
                          <a:spcPts val="0"/>
                        </a:spcAft>
                      </a:pPr>
                      <a:r>
                        <a:rPr lang="de-AT" sz="1800">
                          <a:effectLst/>
                          <a:latin typeface="+mn-lt"/>
                          <a:ea typeface="Calibri" panose="020F0502020204030204" pitchFamily="34" charset="0"/>
                          <a:cs typeface="Calibri" panose="020F0502020204030204" pitchFamily="34" charset="0"/>
                        </a:rPr>
                        <a:t>3%</a:t>
                      </a:r>
                      <a:endParaRPr lang="de-AT" sz="18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a:effectLst/>
                          <a:latin typeface="+mn-lt"/>
                          <a:ea typeface="Calibri" panose="020F0502020204030204" pitchFamily="34" charset="0"/>
                          <a:cs typeface="Calibri" panose="020F0502020204030204" pitchFamily="34" charset="0"/>
                        </a:rPr>
                        <a:t>5%</a:t>
                      </a:r>
                      <a:endParaRPr lang="de-AT" sz="18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dirty="0">
                          <a:effectLst/>
                          <a:latin typeface="+mn-lt"/>
                          <a:ea typeface="Calibri" panose="020F0502020204030204" pitchFamily="34" charset="0"/>
                          <a:cs typeface="Calibri" panose="020F0502020204030204" pitchFamily="34" charset="0"/>
                        </a:rPr>
                        <a:t>16%</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dirty="0">
                          <a:effectLst/>
                          <a:latin typeface="+mn-lt"/>
                          <a:ea typeface="Calibri" panose="020F0502020204030204" pitchFamily="34" charset="0"/>
                          <a:cs typeface="Calibri" panose="020F0502020204030204" pitchFamily="34" charset="0"/>
                        </a:rPr>
                        <a:t>6%</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nchor="ctr"/>
                </a:tc>
              </a:tr>
              <a:tr h="307986">
                <a:tc>
                  <a:txBody>
                    <a:bodyPr/>
                    <a:lstStyle/>
                    <a:p>
                      <a:pPr>
                        <a:lnSpc>
                          <a:spcPct val="107000"/>
                        </a:lnSpc>
                        <a:spcAft>
                          <a:spcPts val="0"/>
                        </a:spcAft>
                      </a:pPr>
                      <a:r>
                        <a:rPr lang="de-AT" sz="1600" dirty="0" smtClean="0">
                          <a:effectLst/>
                          <a:latin typeface="+mn-lt"/>
                          <a:ea typeface="Calibri" panose="020F0502020204030204" pitchFamily="34" charset="0"/>
                          <a:cs typeface="Calibri" panose="020F0502020204030204" pitchFamily="34" charset="0"/>
                        </a:rPr>
                        <a:t>Kirche </a:t>
                      </a:r>
                      <a:r>
                        <a:rPr lang="de-AT" sz="1600" dirty="0">
                          <a:effectLst/>
                          <a:latin typeface="+mn-lt"/>
                          <a:ea typeface="Calibri" panose="020F0502020204030204" pitchFamily="34" charset="0"/>
                          <a:cs typeface="Calibri" panose="020F0502020204030204" pitchFamily="34" charset="0"/>
                        </a:rPr>
                        <a:t>wird ihrem Auftrag zu heilen und zu versöhnen nicht gerecht, wenn sie keine Wege findet, geschiedene Wiederverheiratete wieder </a:t>
                      </a:r>
                      <a:r>
                        <a:rPr lang="de-AT" sz="1600" dirty="0" smtClean="0">
                          <a:effectLst/>
                          <a:latin typeface="+mn-lt"/>
                          <a:ea typeface="Calibri" panose="020F0502020204030204" pitchFamily="34" charset="0"/>
                          <a:cs typeface="Calibri" panose="020F0502020204030204" pitchFamily="34" charset="0"/>
                        </a:rPr>
                        <a:t>voll in </a:t>
                      </a:r>
                      <a:r>
                        <a:rPr lang="de-AT" sz="1600" dirty="0">
                          <a:effectLst/>
                          <a:latin typeface="+mn-lt"/>
                          <a:ea typeface="Calibri" panose="020F0502020204030204" pitchFamily="34" charset="0"/>
                          <a:cs typeface="Calibri" panose="020F0502020204030204" pitchFamily="34" charset="0"/>
                        </a:rPr>
                        <a:t>die Gemeinschaft zu integrieren. </a:t>
                      </a:r>
                      <a:endParaRPr lang="de-AT" sz="1600" dirty="0">
                        <a:effectLst/>
                        <a:latin typeface="+mn-lt"/>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spcAft>
                          <a:spcPts val="0"/>
                        </a:spcAft>
                      </a:pPr>
                      <a:r>
                        <a:rPr lang="de-AT" sz="1800" dirty="0">
                          <a:effectLst/>
                          <a:latin typeface="+mn-lt"/>
                          <a:ea typeface="Calibri" panose="020F0502020204030204" pitchFamily="34" charset="0"/>
                          <a:cs typeface="Calibri" panose="020F0502020204030204" pitchFamily="34" charset="0"/>
                        </a:rPr>
                        <a:t>93%</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a:effectLst/>
                          <a:latin typeface="+mn-lt"/>
                          <a:ea typeface="Calibri" panose="020F0502020204030204" pitchFamily="34" charset="0"/>
                          <a:cs typeface="Calibri" panose="020F0502020204030204" pitchFamily="34" charset="0"/>
                        </a:rPr>
                        <a:t>93%</a:t>
                      </a:r>
                      <a:endParaRPr lang="de-AT" sz="18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a:effectLst/>
                          <a:latin typeface="+mn-lt"/>
                          <a:ea typeface="Calibri" panose="020F0502020204030204" pitchFamily="34" charset="0"/>
                          <a:cs typeface="Calibri" panose="020F0502020204030204" pitchFamily="34" charset="0"/>
                        </a:rPr>
                        <a:t>70%</a:t>
                      </a:r>
                      <a:endParaRPr lang="de-AT" sz="180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dirty="0">
                          <a:effectLst/>
                          <a:latin typeface="+mn-lt"/>
                          <a:ea typeface="Calibri" panose="020F0502020204030204" pitchFamily="34" charset="0"/>
                          <a:cs typeface="Calibri" panose="020F0502020204030204" pitchFamily="34" charset="0"/>
                        </a:rPr>
                        <a:t>89%</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nchor="ctr"/>
                </a:tc>
              </a:tr>
            </a:tbl>
          </a:graphicData>
        </a:graphic>
      </p:graphicFrame>
    </p:spTree>
    <p:extLst>
      <p:ext uri="{BB962C8B-B14F-4D97-AF65-F5344CB8AC3E}">
        <p14:creationId xmlns:p14="http://schemas.microsoft.com/office/powerpoint/2010/main" val="35224729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0" y="0"/>
            <a:ext cx="7346023" cy="1219200"/>
          </a:xfrm>
        </p:spPr>
        <p:txBody>
          <a:bodyPr/>
          <a:lstStyle/>
          <a:p>
            <a:r>
              <a:rPr lang="de-AT" dirty="0" smtClean="0"/>
              <a:t>1 Das familiale Lebensumfeld</a:t>
            </a:r>
            <a:endParaRPr lang="de-AT" dirty="0"/>
          </a:p>
        </p:txBody>
      </p:sp>
      <p:sp>
        <p:nvSpPr>
          <p:cNvPr id="3" name="Inhaltsplatzhalter 2"/>
          <p:cNvSpPr>
            <a:spLocks noGrp="1"/>
          </p:cNvSpPr>
          <p:nvPr>
            <p:ph idx="1"/>
          </p:nvPr>
        </p:nvSpPr>
        <p:spPr>
          <a:xfrm>
            <a:off x="665019" y="1610591"/>
            <a:ext cx="7772400" cy="3965864"/>
          </a:xfrm>
        </p:spPr>
        <p:txBody>
          <a:bodyPr/>
          <a:lstStyle/>
          <a:p>
            <a:r>
              <a:rPr lang="de-AT" dirty="0" smtClean="0"/>
              <a:t>Lernen bei anderen christlichen Kirchen</a:t>
            </a:r>
          </a:p>
          <a:p>
            <a:pPr lvl="1"/>
            <a:endParaRPr lang="de-AT" dirty="0"/>
          </a:p>
          <a:p>
            <a:pPr lvl="1"/>
            <a:endParaRPr lang="de-AT" dirty="0" smtClean="0"/>
          </a:p>
          <a:p>
            <a:pPr lvl="1"/>
            <a:endParaRPr lang="de-AT" dirty="0"/>
          </a:p>
        </p:txBody>
      </p:sp>
      <p:graphicFrame>
        <p:nvGraphicFramePr>
          <p:cNvPr id="6" name="Tabelle 5"/>
          <p:cNvGraphicFramePr>
            <a:graphicFrameLocks noGrp="1"/>
          </p:cNvGraphicFramePr>
          <p:nvPr>
            <p:extLst>
              <p:ext uri="{D42A27DB-BD31-4B8C-83A1-F6EECF244321}">
                <p14:modId xmlns:p14="http://schemas.microsoft.com/office/powerpoint/2010/main" val="3317537109"/>
              </p:ext>
            </p:extLst>
          </p:nvPr>
        </p:nvGraphicFramePr>
        <p:xfrm>
          <a:off x="783749" y="2524990"/>
          <a:ext cx="7210324" cy="2765944"/>
        </p:xfrm>
        <a:graphic>
          <a:graphicData uri="http://schemas.openxmlformats.org/drawingml/2006/table">
            <a:tbl>
              <a:tblPr>
                <a:tableStyleId>{5C22544A-7EE6-4342-B048-85BDC9FD1C3A}</a:tableStyleId>
              </a:tblPr>
              <a:tblGrid>
                <a:gridCol w="3799785"/>
                <a:gridCol w="864340"/>
                <a:gridCol w="864340"/>
                <a:gridCol w="820380"/>
                <a:gridCol w="861479"/>
              </a:tblGrid>
              <a:tr h="417968">
                <a:tc>
                  <a:txBody>
                    <a:bodyPr/>
                    <a:lstStyle/>
                    <a:p>
                      <a:pPr>
                        <a:lnSpc>
                          <a:spcPct val="107000"/>
                        </a:lnSpc>
                        <a:spcBef>
                          <a:spcPts val="300"/>
                        </a:spcBef>
                        <a:spcAft>
                          <a:spcPts val="0"/>
                        </a:spcAft>
                      </a:pPr>
                      <a:r>
                        <a:rPr lang="de-AT" sz="1100" dirty="0">
                          <a:effectLst/>
                        </a:rPr>
                        <a:t> </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07000"/>
                        </a:lnSpc>
                        <a:spcAft>
                          <a:spcPts val="0"/>
                        </a:spcAft>
                      </a:pPr>
                      <a:r>
                        <a:rPr lang="de-AT" sz="1000" dirty="0">
                          <a:effectLst/>
                        </a:rPr>
                        <a:t>säkular-personal</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07000"/>
                        </a:lnSpc>
                        <a:spcAft>
                          <a:spcPts val="0"/>
                        </a:spcAft>
                      </a:pPr>
                      <a:r>
                        <a:rPr lang="de-AT" sz="1000" dirty="0">
                          <a:effectLst/>
                        </a:rPr>
                        <a:t>religiös-personal</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07000"/>
                        </a:lnSpc>
                        <a:spcAft>
                          <a:spcPts val="0"/>
                        </a:spcAft>
                      </a:pPr>
                      <a:r>
                        <a:rPr lang="de-AT" sz="1000" dirty="0">
                          <a:effectLst/>
                        </a:rPr>
                        <a:t>religiös-institutionell</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nSpc>
                          <a:spcPct val="107000"/>
                        </a:lnSpc>
                        <a:spcAft>
                          <a:spcPts val="0"/>
                        </a:spcAft>
                      </a:pPr>
                      <a:r>
                        <a:rPr lang="de-AT" sz="1000" dirty="0">
                          <a:effectLst/>
                        </a:rPr>
                        <a:t>alle</a:t>
                      </a:r>
                      <a:endParaRPr lang="de-AT"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r>
              <a:tr h="307986">
                <a:tc>
                  <a:txBody>
                    <a:bodyPr/>
                    <a:lstStyle/>
                    <a:p>
                      <a:pPr>
                        <a:lnSpc>
                          <a:spcPct val="107000"/>
                        </a:lnSpc>
                        <a:spcAft>
                          <a:spcPts val="0"/>
                        </a:spcAft>
                      </a:pPr>
                      <a:r>
                        <a:rPr lang="de-AT" sz="1800" dirty="0">
                          <a:effectLst/>
                          <a:latin typeface="+mn-lt"/>
                          <a:ea typeface="Calibri" panose="020F0502020204030204" pitchFamily="34" charset="0"/>
                          <a:cs typeface="Calibri" panose="020F0502020204030204" pitchFamily="34" charset="0"/>
                        </a:rPr>
                        <a:t>Die orthodoxen und die evangelischen Kirchen kennen nach dem Scheitern einer Ehe eine Aussöhnung mit Gott und der kirchlichen Gemeinschaft und eine anschließende zweite kirchliche Heirat. Die katholische Kirche sollte deren Beispiel folgen. </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spcAft>
                          <a:spcPts val="0"/>
                        </a:spcAft>
                      </a:pPr>
                      <a:r>
                        <a:rPr lang="de-AT" sz="1800" dirty="0">
                          <a:effectLst/>
                          <a:latin typeface="+mn-lt"/>
                          <a:ea typeface="Calibri" panose="020F0502020204030204" pitchFamily="34" charset="0"/>
                          <a:cs typeface="Calibri" panose="020F0502020204030204" pitchFamily="34" charset="0"/>
                        </a:rPr>
                        <a:t>94%</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dirty="0">
                          <a:effectLst/>
                          <a:latin typeface="+mn-lt"/>
                          <a:ea typeface="Calibri" panose="020F0502020204030204" pitchFamily="34" charset="0"/>
                          <a:cs typeface="Calibri" panose="020F0502020204030204" pitchFamily="34" charset="0"/>
                        </a:rPr>
                        <a:t>91%</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dirty="0">
                          <a:effectLst/>
                          <a:latin typeface="+mn-lt"/>
                          <a:ea typeface="Calibri" panose="020F0502020204030204" pitchFamily="34" charset="0"/>
                          <a:cs typeface="Calibri" panose="020F0502020204030204" pitchFamily="34" charset="0"/>
                        </a:rPr>
                        <a:t>61%</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de-AT" sz="1800" dirty="0">
                          <a:effectLst/>
                          <a:latin typeface="+mn-lt"/>
                          <a:ea typeface="Calibri" panose="020F0502020204030204" pitchFamily="34" charset="0"/>
                          <a:cs typeface="Calibri" panose="020F0502020204030204" pitchFamily="34" charset="0"/>
                        </a:rPr>
                        <a:t>87%</a:t>
                      </a:r>
                      <a:endParaRPr lang="de-AT" sz="1800" dirty="0">
                        <a:effectLst/>
                        <a:latin typeface="+mn-lt"/>
                        <a:ea typeface="Times New Roman" panose="02020603050405020304" pitchFamily="18" charset="0"/>
                        <a:cs typeface="Times New Roman" panose="02020603050405020304" pitchFamily="18" charset="0"/>
                      </a:endParaRPr>
                    </a:p>
                  </a:txBody>
                  <a:tcPr marL="68580" marR="68580" marT="0" marB="0" anchor="ctr"/>
                </a:tc>
              </a:tr>
            </a:tbl>
          </a:graphicData>
        </a:graphic>
      </p:graphicFrame>
    </p:spTree>
    <p:extLst>
      <p:ext uri="{BB962C8B-B14F-4D97-AF65-F5344CB8AC3E}">
        <p14:creationId xmlns:p14="http://schemas.microsoft.com/office/powerpoint/2010/main" val="7429851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horizont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0" y="0"/>
            <a:ext cx="7346023" cy="1219200"/>
          </a:xfrm>
        </p:spPr>
        <p:txBody>
          <a:bodyPr/>
          <a:lstStyle/>
          <a:p>
            <a:r>
              <a:rPr lang="de-AT" dirty="0" smtClean="0"/>
              <a:t>2 Ausbildung &amp; Berufswelt</a:t>
            </a:r>
            <a:endParaRPr lang="de-AT" dirty="0"/>
          </a:p>
        </p:txBody>
      </p:sp>
      <p:sp>
        <p:nvSpPr>
          <p:cNvPr id="3" name="Inhaltsplatzhalter 2"/>
          <p:cNvSpPr>
            <a:spLocks noGrp="1"/>
          </p:cNvSpPr>
          <p:nvPr>
            <p:ph idx="1"/>
          </p:nvPr>
        </p:nvSpPr>
        <p:spPr>
          <a:xfrm>
            <a:off x="602672" y="1638300"/>
            <a:ext cx="7928264" cy="4114800"/>
          </a:xfrm>
        </p:spPr>
        <p:txBody>
          <a:bodyPr/>
          <a:lstStyle/>
          <a:p>
            <a:r>
              <a:rPr lang="de-AT" dirty="0" smtClean="0"/>
              <a:t>2.1 Bildung</a:t>
            </a:r>
          </a:p>
          <a:p>
            <a:pPr lvl="1"/>
            <a:r>
              <a:rPr lang="de-AT" dirty="0" smtClean="0"/>
              <a:t>In den Schulen nicht nur Ausbildung (f. berufliche Skills) sondern auch Bildung wichtig</a:t>
            </a:r>
          </a:p>
          <a:p>
            <a:pPr lvl="1"/>
            <a:r>
              <a:rPr lang="de-AT" dirty="0" smtClean="0"/>
              <a:t>Entfaltung von Werten u. Tugenden </a:t>
            </a:r>
          </a:p>
          <a:p>
            <a:pPr lvl="1"/>
            <a:r>
              <a:rPr lang="de-AT" dirty="0" smtClean="0"/>
              <a:t>Gute politische Bildung fehlt</a:t>
            </a:r>
          </a:p>
          <a:p>
            <a:pPr lvl="1"/>
            <a:endParaRPr lang="de-AT" dirty="0"/>
          </a:p>
          <a:p>
            <a:pPr marL="342900" lvl="1" indent="-342900">
              <a:buFont typeface="Webdings" panose="05030102010509060703" pitchFamily="18" charset="2"/>
              <a:buChar char="4"/>
            </a:pPr>
            <a:r>
              <a:rPr lang="de-AT" sz="2400" b="1" dirty="0" smtClean="0"/>
              <a:t>2.2 Ganztagsbetreuung</a:t>
            </a:r>
            <a:endParaRPr lang="de-AT" sz="2000" b="1" dirty="0"/>
          </a:p>
          <a:p>
            <a:pPr lvl="1"/>
            <a:r>
              <a:rPr lang="de-AT" dirty="0" smtClean="0"/>
              <a:t>Zustimmung am höchsten, wenn beide Eltern arbeiten (52 %)</a:t>
            </a:r>
          </a:p>
          <a:p>
            <a:pPr lvl="1"/>
            <a:r>
              <a:rPr lang="de-AT" dirty="0" smtClean="0"/>
              <a:t>Zustimmung sinkt, wenn Familie mehrere Kinder hat (51 %)</a:t>
            </a:r>
          </a:p>
          <a:p>
            <a:pPr lvl="1"/>
            <a:r>
              <a:rPr lang="de-AT" dirty="0" smtClean="0"/>
              <a:t>bei Unter-19-Jährigen Zustimmung gedämpft (22 %)</a:t>
            </a:r>
            <a:endParaRPr lang="de-AT" dirty="0"/>
          </a:p>
        </p:txBody>
      </p:sp>
    </p:spTree>
    <p:extLst>
      <p:ext uri="{BB962C8B-B14F-4D97-AF65-F5344CB8AC3E}">
        <p14:creationId xmlns:p14="http://schemas.microsoft.com/office/powerpoint/2010/main" val="61709201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 calcmode="lin" valueType="num">
                                      <p:cBhvr additive="base">
                                        <p:cTn id="1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animEffect transition="in" filter="fade">
                                      <p:cBhvr>
                                        <p:cTn id="21" dur="1000"/>
                                        <p:tgtEl>
                                          <p:spTgt spid="3">
                                            <p:txEl>
                                              <p:pRg st="5" end="5"/>
                                            </p:txEl>
                                          </p:spTgt>
                                        </p:tgtEl>
                                      </p:cBhvr>
                                    </p:animEffect>
                                    <p:anim calcmode="lin" valueType="num">
                                      <p:cBhvr>
                                        <p:cTn id="22"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1" presetClass="entr" presetSubtype="1" fill="hold" nodeType="clickEffect">
                                  <p:stCondLst>
                                    <p:cond delay="0"/>
                                  </p:stCondLst>
                                  <p:childTnLst>
                                    <p:set>
                                      <p:cBhvr>
                                        <p:cTn id="27" dur="1" fill="hold">
                                          <p:stCondLst>
                                            <p:cond delay="0"/>
                                          </p:stCondLst>
                                        </p:cTn>
                                        <p:tgtEl>
                                          <p:spTgt spid="3">
                                            <p:txEl>
                                              <p:pRg st="6" end="6"/>
                                            </p:txEl>
                                          </p:spTgt>
                                        </p:tgtEl>
                                        <p:attrNameLst>
                                          <p:attrName>style.visibility</p:attrName>
                                        </p:attrNameLst>
                                      </p:cBhvr>
                                      <p:to>
                                        <p:strVal val="visible"/>
                                      </p:to>
                                    </p:set>
                                    <p:animEffect transition="in" filter="wheel(1)">
                                      <p:cBhvr>
                                        <p:cTn id="28" dur="2000"/>
                                        <p:tgtEl>
                                          <p:spTgt spid="3">
                                            <p:txEl>
                                              <p:pRg st="6" end="6"/>
                                            </p:txEl>
                                          </p:spTgt>
                                        </p:tgtEl>
                                      </p:cBhvr>
                                    </p:animEffect>
                                  </p:childTnLst>
                                </p:cTn>
                              </p:par>
                              <p:par>
                                <p:cTn id="29" presetID="21" presetClass="entr" presetSubtype="1" fill="hold" nodeType="with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animEffect transition="in" filter="wheel(1)">
                                      <p:cBhvr>
                                        <p:cTn id="31" dur="2000"/>
                                        <p:tgtEl>
                                          <p:spTgt spid="3">
                                            <p:txEl>
                                              <p:pRg st="7" end="7"/>
                                            </p:txEl>
                                          </p:spTgt>
                                        </p:tgtEl>
                                      </p:cBhvr>
                                    </p:animEffect>
                                  </p:childTnLst>
                                </p:cTn>
                              </p:par>
                              <p:par>
                                <p:cTn id="32" presetID="21" presetClass="entr" presetSubtype="1" fill="hold" nodeType="withEffect">
                                  <p:stCondLst>
                                    <p:cond delay="0"/>
                                  </p:stCondLst>
                                  <p:childTnLst>
                                    <p:set>
                                      <p:cBhvr>
                                        <p:cTn id="33" dur="1" fill="hold">
                                          <p:stCondLst>
                                            <p:cond delay="0"/>
                                          </p:stCondLst>
                                        </p:cTn>
                                        <p:tgtEl>
                                          <p:spTgt spid="3">
                                            <p:txEl>
                                              <p:pRg st="8" end="8"/>
                                            </p:txEl>
                                          </p:spTgt>
                                        </p:tgtEl>
                                        <p:attrNameLst>
                                          <p:attrName>style.visibility</p:attrName>
                                        </p:attrNameLst>
                                      </p:cBhvr>
                                      <p:to>
                                        <p:strVal val="visible"/>
                                      </p:to>
                                    </p:set>
                                    <p:animEffect transition="in" filter="wheel(1)">
                                      <p:cBhvr>
                                        <p:cTn id="34" dur="20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0" y="0"/>
            <a:ext cx="7346023" cy="1219200"/>
          </a:xfrm>
        </p:spPr>
        <p:txBody>
          <a:bodyPr/>
          <a:lstStyle/>
          <a:p>
            <a:r>
              <a:rPr lang="de-AT" dirty="0" smtClean="0"/>
              <a:t>2 Ausbildung &amp; Berufswelt</a:t>
            </a:r>
            <a:endParaRPr lang="de-AT" dirty="0"/>
          </a:p>
        </p:txBody>
      </p:sp>
      <p:sp>
        <p:nvSpPr>
          <p:cNvPr id="3" name="Inhaltsplatzhalter 2"/>
          <p:cNvSpPr>
            <a:spLocks noGrp="1"/>
          </p:cNvSpPr>
          <p:nvPr>
            <p:ph idx="1"/>
          </p:nvPr>
        </p:nvSpPr>
        <p:spPr>
          <a:xfrm>
            <a:off x="488373" y="1513610"/>
            <a:ext cx="7720446" cy="4554682"/>
          </a:xfrm>
        </p:spPr>
        <p:txBody>
          <a:bodyPr/>
          <a:lstStyle/>
          <a:p>
            <a:r>
              <a:rPr lang="de-AT" dirty="0" smtClean="0"/>
              <a:t>2.3 Gemeinsame Schule bis 14</a:t>
            </a:r>
          </a:p>
          <a:p>
            <a:pPr lvl="1"/>
            <a:r>
              <a:rPr lang="de-AT" dirty="0" smtClean="0"/>
              <a:t>45 % Zustimmung</a:t>
            </a:r>
          </a:p>
          <a:p>
            <a:pPr lvl="1"/>
            <a:r>
              <a:rPr lang="de-AT" dirty="0" smtClean="0"/>
              <a:t>37 % Ablehnung</a:t>
            </a:r>
          </a:p>
          <a:p>
            <a:pPr lvl="1"/>
            <a:r>
              <a:rPr lang="de-AT" dirty="0" smtClean="0"/>
              <a:t>18 % Unentschiedene</a:t>
            </a:r>
          </a:p>
          <a:p>
            <a:pPr lvl="1"/>
            <a:r>
              <a:rPr lang="de-AT" dirty="0" smtClean="0"/>
              <a:t>bei Unter-19-Jährigen: 33 % Zustimmung</a:t>
            </a:r>
          </a:p>
          <a:p>
            <a:pPr lvl="1"/>
            <a:endParaRPr lang="de-AT" dirty="0"/>
          </a:p>
          <a:p>
            <a:pPr marL="342900" lvl="1" indent="-342900">
              <a:buFont typeface="Webdings" panose="05030102010509060703" pitchFamily="18" charset="2"/>
              <a:buChar char="4"/>
            </a:pPr>
            <a:r>
              <a:rPr lang="de-AT" sz="2400" b="1" dirty="0" smtClean="0"/>
              <a:t>2.4 Religions- u. Ethikunterricht</a:t>
            </a:r>
            <a:endParaRPr lang="de-AT" sz="2000" b="1" dirty="0"/>
          </a:p>
          <a:p>
            <a:pPr lvl="1"/>
            <a:r>
              <a:rPr lang="de-AT" dirty="0" smtClean="0"/>
              <a:t>74 % für Religionsunterricht </a:t>
            </a:r>
            <a:r>
              <a:rPr lang="de-AT" sz="1400" dirty="0" smtClean="0"/>
              <a:t>(allein oder parallel mit Ethikunterricht)</a:t>
            </a:r>
          </a:p>
          <a:p>
            <a:pPr lvl="1"/>
            <a:r>
              <a:rPr lang="de-AT" dirty="0" smtClean="0"/>
              <a:t>12 % für Ethik- statt Religionsunterricht</a:t>
            </a:r>
          </a:p>
          <a:p>
            <a:pPr lvl="1"/>
            <a:r>
              <a:rPr lang="de-AT" dirty="0" smtClean="0"/>
              <a:t>Nur 2 % für Auslagerung des Religionsunterrichts in die Pfarrgemeinden</a:t>
            </a:r>
          </a:p>
          <a:p>
            <a:pPr lvl="1"/>
            <a:endParaRPr lang="de-AT" dirty="0"/>
          </a:p>
        </p:txBody>
      </p:sp>
    </p:spTree>
    <p:extLst>
      <p:ext uri="{BB962C8B-B14F-4D97-AF65-F5344CB8AC3E}">
        <p14:creationId xmlns:p14="http://schemas.microsoft.com/office/powerpoint/2010/main" val="255459471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00"/>
                                        <p:tgtEl>
                                          <p:spTgt spid="3">
                                            <p:txEl>
                                              <p:pRg st="1" end="1"/>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wipe(down)">
                                      <p:cBhvr>
                                        <p:cTn id="10" dur="500"/>
                                        <p:tgtEl>
                                          <p:spTgt spid="3">
                                            <p:txEl>
                                              <p:pRg st="2" end="2"/>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Effect transition="in" filter="wipe(down)">
                                      <p:cBhvr>
                                        <p:cTn id="13" dur="500"/>
                                        <p:tgtEl>
                                          <p:spTgt spid="3">
                                            <p:txEl>
                                              <p:pRg st="3" end="3"/>
                                            </p:txEl>
                                          </p:spTgt>
                                        </p:tgtEl>
                                      </p:cBhvr>
                                    </p:animEffect>
                                  </p:childTnLst>
                                </p:cTn>
                              </p:par>
                              <p:par>
                                <p:cTn id="14" presetID="22" presetClass="entr" presetSubtype="4" fill="hold" nodeType="withEffect">
                                  <p:stCondLst>
                                    <p:cond delay="0"/>
                                  </p:stCondLst>
                                  <p:childTnLst>
                                    <p:set>
                                      <p:cBhvr>
                                        <p:cTn id="15" dur="1" fill="hold">
                                          <p:stCondLst>
                                            <p:cond delay="0"/>
                                          </p:stCondLst>
                                        </p:cTn>
                                        <p:tgtEl>
                                          <p:spTgt spid="3">
                                            <p:txEl>
                                              <p:pRg st="4" end="4"/>
                                            </p:txEl>
                                          </p:spTgt>
                                        </p:tgtEl>
                                        <p:attrNameLst>
                                          <p:attrName>style.visibility</p:attrName>
                                        </p:attrNameLst>
                                      </p:cBhvr>
                                      <p:to>
                                        <p:strVal val="visible"/>
                                      </p:to>
                                    </p:set>
                                    <p:animEffect transition="in" filter="wipe(down)">
                                      <p:cBhvr>
                                        <p:cTn id="16" dur="500"/>
                                        <p:tgtEl>
                                          <p:spTgt spid="3">
                                            <p:txEl>
                                              <p:pRg st="4" end="4"/>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4" fill="hold" nodeType="click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animEffect transition="in" filter="wipe(down)">
                                      <p:cBhvr>
                                        <p:cTn id="21" dur="500"/>
                                        <p:tgtEl>
                                          <p:spTgt spid="3">
                                            <p:txEl>
                                              <p:pRg st="6" end="6"/>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4" fill="hold" nodeType="clickEffect">
                                  <p:stCondLst>
                                    <p:cond delay="0"/>
                                  </p:stCondLst>
                                  <p:childTnLst>
                                    <p:set>
                                      <p:cBhvr>
                                        <p:cTn id="25" dur="1" fill="hold">
                                          <p:stCondLst>
                                            <p:cond delay="0"/>
                                          </p:stCondLst>
                                        </p:cTn>
                                        <p:tgtEl>
                                          <p:spTgt spid="3">
                                            <p:txEl>
                                              <p:pRg st="7" end="7"/>
                                            </p:txEl>
                                          </p:spTgt>
                                        </p:tgtEl>
                                        <p:attrNameLst>
                                          <p:attrName>style.visibility</p:attrName>
                                        </p:attrNameLst>
                                      </p:cBhvr>
                                      <p:to>
                                        <p:strVal val="visible"/>
                                      </p:to>
                                    </p:set>
                                    <p:animEffect transition="in" filter="wipe(down)">
                                      <p:cBhvr>
                                        <p:cTn id="26" dur="500"/>
                                        <p:tgtEl>
                                          <p:spTgt spid="3">
                                            <p:txEl>
                                              <p:pRg st="7" end="7"/>
                                            </p:txEl>
                                          </p:spTgt>
                                        </p:tgtEl>
                                      </p:cBhvr>
                                    </p:animEffect>
                                  </p:childTnLst>
                                </p:cTn>
                              </p:par>
                              <p:par>
                                <p:cTn id="27" presetID="22" presetClass="entr" presetSubtype="4" fill="hold" nodeType="withEffect">
                                  <p:stCondLst>
                                    <p:cond delay="0"/>
                                  </p:stCondLst>
                                  <p:childTnLst>
                                    <p:set>
                                      <p:cBhvr>
                                        <p:cTn id="28" dur="1" fill="hold">
                                          <p:stCondLst>
                                            <p:cond delay="0"/>
                                          </p:stCondLst>
                                        </p:cTn>
                                        <p:tgtEl>
                                          <p:spTgt spid="3">
                                            <p:txEl>
                                              <p:pRg st="8" end="8"/>
                                            </p:txEl>
                                          </p:spTgt>
                                        </p:tgtEl>
                                        <p:attrNameLst>
                                          <p:attrName>style.visibility</p:attrName>
                                        </p:attrNameLst>
                                      </p:cBhvr>
                                      <p:to>
                                        <p:strVal val="visible"/>
                                      </p:to>
                                    </p:set>
                                    <p:animEffect transition="in" filter="wipe(down)">
                                      <p:cBhvr>
                                        <p:cTn id="29" dur="500"/>
                                        <p:tgtEl>
                                          <p:spTgt spid="3">
                                            <p:txEl>
                                              <p:pRg st="8" end="8"/>
                                            </p:txEl>
                                          </p:spTgt>
                                        </p:tgtEl>
                                      </p:cBhvr>
                                    </p:animEffect>
                                  </p:childTnLst>
                                </p:cTn>
                              </p:par>
                              <p:par>
                                <p:cTn id="30" presetID="22" presetClass="entr" presetSubtype="4" fill="hold" nodeType="withEffect">
                                  <p:stCondLst>
                                    <p:cond delay="0"/>
                                  </p:stCondLst>
                                  <p:childTnLst>
                                    <p:set>
                                      <p:cBhvr>
                                        <p:cTn id="31" dur="1" fill="hold">
                                          <p:stCondLst>
                                            <p:cond delay="0"/>
                                          </p:stCondLst>
                                        </p:cTn>
                                        <p:tgtEl>
                                          <p:spTgt spid="3">
                                            <p:txEl>
                                              <p:pRg st="9" end="9"/>
                                            </p:txEl>
                                          </p:spTgt>
                                        </p:tgtEl>
                                        <p:attrNameLst>
                                          <p:attrName>style.visibility</p:attrName>
                                        </p:attrNameLst>
                                      </p:cBhvr>
                                      <p:to>
                                        <p:strVal val="visible"/>
                                      </p:to>
                                    </p:set>
                                    <p:animEffect transition="in" filter="wipe(down)">
                                      <p:cBhvr>
                                        <p:cTn id="32"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0" y="0"/>
            <a:ext cx="7346023" cy="1219200"/>
          </a:xfrm>
        </p:spPr>
        <p:txBody>
          <a:bodyPr/>
          <a:lstStyle/>
          <a:p>
            <a:r>
              <a:rPr lang="de-AT" dirty="0" smtClean="0"/>
              <a:t>2 Ausbildung &amp; Berufswelt</a:t>
            </a:r>
            <a:endParaRPr lang="de-AT" dirty="0"/>
          </a:p>
        </p:txBody>
      </p:sp>
      <p:sp>
        <p:nvSpPr>
          <p:cNvPr id="3" name="Inhaltsplatzhalter 2"/>
          <p:cNvSpPr>
            <a:spLocks noGrp="1"/>
          </p:cNvSpPr>
          <p:nvPr>
            <p:ph idx="1"/>
          </p:nvPr>
        </p:nvSpPr>
        <p:spPr>
          <a:xfrm>
            <a:off x="280555" y="1586345"/>
            <a:ext cx="8759536" cy="4114800"/>
          </a:xfrm>
        </p:spPr>
        <p:txBody>
          <a:bodyPr/>
          <a:lstStyle/>
          <a:p>
            <a:r>
              <a:rPr lang="de-AT" dirty="0" smtClean="0"/>
              <a:t>2.5 Personen und Schulorganisationen</a:t>
            </a:r>
          </a:p>
          <a:p>
            <a:pPr lvl="1"/>
            <a:r>
              <a:rPr lang="de-AT" dirty="0" smtClean="0"/>
              <a:t>PädagogInnen sind Schlüssel für die Qualitätsanhebung</a:t>
            </a:r>
          </a:p>
          <a:p>
            <a:pPr lvl="1"/>
            <a:r>
              <a:rPr lang="de-AT" dirty="0" smtClean="0"/>
              <a:t>Bildungsreform ist überfällig</a:t>
            </a:r>
          </a:p>
          <a:p>
            <a:pPr lvl="1"/>
            <a:endParaRPr lang="de-AT" dirty="0"/>
          </a:p>
          <a:p>
            <a:pPr marL="342900" lvl="1" indent="-342900">
              <a:buFont typeface="Webdings" panose="05030102010509060703" pitchFamily="18" charset="2"/>
              <a:buChar char="4"/>
            </a:pPr>
            <a:r>
              <a:rPr lang="de-AT" sz="2400" b="1" dirty="0" smtClean="0"/>
              <a:t>2.6 Bildung und Armut</a:t>
            </a:r>
          </a:p>
          <a:p>
            <a:pPr lvl="1"/>
            <a:r>
              <a:rPr lang="de-AT" dirty="0"/>
              <a:t>Bedingungsloses Grundeinkommen </a:t>
            </a:r>
          </a:p>
          <a:p>
            <a:pPr lvl="1"/>
            <a:r>
              <a:rPr lang="de-AT" dirty="0" smtClean="0"/>
              <a:t>gute </a:t>
            </a:r>
            <a:r>
              <a:rPr lang="de-AT" dirty="0"/>
              <a:t>Bildung verhindert Armut (64 % Zustimmung)</a:t>
            </a:r>
          </a:p>
          <a:p>
            <a:pPr lvl="1"/>
            <a:r>
              <a:rPr lang="de-AT" dirty="0"/>
              <a:t>direkte politische Armutsbekämpfung notwendig (85 % Zustimmung)</a:t>
            </a:r>
          </a:p>
          <a:p>
            <a:pPr lvl="1"/>
            <a:r>
              <a:rPr lang="de-AT" dirty="0" smtClean="0"/>
              <a:t>gerechte </a:t>
            </a:r>
            <a:r>
              <a:rPr lang="de-AT" dirty="0"/>
              <a:t>Verteilung von Arbeit (71 % Zustimmung)</a:t>
            </a:r>
          </a:p>
          <a:p>
            <a:pPr marL="1200150" lvl="3" indent="-342900">
              <a:buFont typeface="Webdings" panose="05030102010509060703" pitchFamily="18" charset="2"/>
              <a:buChar char="4"/>
            </a:pPr>
            <a:r>
              <a:rPr lang="de-AT" sz="1600" dirty="0" smtClean="0"/>
              <a:t>starker Wunsch von Eltern mit Kindern: mit einem Einkommen u. </a:t>
            </a:r>
            <a:br>
              <a:rPr lang="de-AT" sz="1600" dirty="0" smtClean="0"/>
            </a:br>
            <a:r>
              <a:rPr lang="de-AT" sz="1600" dirty="0" smtClean="0"/>
              <a:t>30 </a:t>
            </a:r>
            <a:r>
              <a:rPr lang="de-AT" sz="1600" dirty="0" err="1" smtClean="0"/>
              <a:t>Std.Wo.Arbeitzeit</a:t>
            </a:r>
            <a:r>
              <a:rPr lang="de-AT" sz="1600" dirty="0" smtClean="0"/>
              <a:t> eine Familie erhalten zu können</a:t>
            </a:r>
            <a:endParaRPr lang="de-AT" sz="1600" dirty="0"/>
          </a:p>
        </p:txBody>
      </p:sp>
    </p:spTree>
    <p:extLst>
      <p:ext uri="{BB962C8B-B14F-4D97-AF65-F5344CB8AC3E}">
        <p14:creationId xmlns:p14="http://schemas.microsoft.com/office/powerpoint/2010/main" val="331151823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circle(in)">
                                      <p:cBhvr>
                                        <p:cTn id="7" dur="2000"/>
                                        <p:tgtEl>
                                          <p:spTgt spid="3">
                                            <p:txEl>
                                              <p:pRg st="1" end="1"/>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circle(in)">
                                      <p:cBhvr>
                                        <p:cTn id="10" dur="2000"/>
                                        <p:tgtEl>
                                          <p:spTgt spid="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Effect transition="in" filter="circle(in)">
                                      <p:cBhvr>
                                        <p:cTn id="15" dur="2000"/>
                                        <p:tgtEl>
                                          <p:spTgt spid="3">
                                            <p:txEl>
                                              <p:pRg st="4" end="4"/>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6" presetClass="entr" presetSubtype="16" fill="hold" nodeType="clickEffect">
                                  <p:stCondLst>
                                    <p:cond delay="0"/>
                                  </p:stCondLst>
                                  <p:childTnLst>
                                    <p:set>
                                      <p:cBhvr>
                                        <p:cTn id="19" dur="1" fill="hold">
                                          <p:stCondLst>
                                            <p:cond delay="0"/>
                                          </p:stCondLst>
                                        </p:cTn>
                                        <p:tgtEl>
                                          <p:spTgt spid="3">
                                            <p:txEl>
                                              <p:pRg st="5" end="5"/>
                                            </p:txEl>
                                          </p:spTgt>
                                        </p:tgtEl>
                                        <p:attrNameLst>
                                          <p:attrName>style.visibility</p:attrName>
                                        </p:attrNameLst>
                                      </p:cBhvr>
                                      <p:to>
                                        <p:strVal val="visible"/>
                                      </p:to>
                                    </p:set>
                                    <p:animEffect transition="in" filter="circle(in)">
                                      <p:cBhvr>
                                        <p:cTn id="20" dur="2000"/>
                                        <p:tgtEl>
                                          <p:spTgt spid="3">
                                            <p:txEl>
                                              <p:pRg st="5" end="5"/>
                                            </p:txEl>
                                          </p:spTgt>
                                        </p:tgtEl>
                                      </p:cBhvr>
                                    </p:animEffect>
                                  </p:childTnLst>
                                </p:cTn>
                              </p:par>
                              <p:par>
                                <p:cTn id="21" presetID="6" presetClass="entr" presetSubtype="16" fill="hold" nodeType="with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animEffect transition="in" filter="circle(in)">
                                      <p:cBhvr>
                                        <p:cTn id="23" dur="2000"/>
                                        <p:tgtEl>
                                          <p:spTgt spid="3">
                                            <p:txEl>
                                              <p:pRg st="6" end="6"/>
                                            </p:txEl>
                                          </p:spTgt>
                                        </p:tgtEl>
                                      </p:cBhvr>
                                    </p:animEffect>
                                  </p:childTnLst>
                                </p:cTn>
                              </p:par>
                              <p:par>
                                <p:cTn id="24" presetID="6" presetClass="entr" presetSubtype="16" fill="hold" nodeType="withEffect">
                                  <p:stCondLst>
                                    <p:cond delay="0"/>
                                  </p:stCondLst>
                                  <p:childTnLst>
                                    <p:set>
                                      <p:cBhvr>
                                        <p:cTn id="25" dur="1" fill="hold">
                                          <p:stCondLst>
                                            <p:cond delay="0"/>
                                          </p:stCondLst>
                                        </p:cTn>
                                        <p:tgtEl>
                                          <p:spTgt spid="3">
                                            <p:txEl>
                                              <p:pRg st="7" end="7"/>
                                            </p:txEl>
                                          </p:spTgt>
                                        </p:tgtEl>
                                        <p:attrNameLst>
                                          <p:attrName>style.visibility</p:attrName>
                                        </p:attrNameLst>
                                      </p:cBhvr>
                                      <p:to>
                                        <p:strVal val="visible"/>
                                      </p:to>
                                    </p:set>
                                    <p:animEffect transition="in" filter="circle(in)">
                                      <p:cBhvr>
                                        <p:cTn id="26" dur="2000"/>
                                        <p:tgtEl>
                                          <p:spTgt spid="3">
                                            <p:txEl>
                                              <p:pRg st="7" end="7"/>
                                            </p:txEl>
                                          </p:spTgt>
                                        </p:tgtEl>
                                      </p:cBhvr>
                                    </p:animEffect>
                                  </p:childTnLst>
                                </p:cTn>
                              </p:par>
                              <p:par>
                                <p:cTn id="27" presetID="6" presetClass="entr" presetSubtype="16" fill="hold" nodeType="withEffect">
                                  <p:stCondLst>
                                    <p:cond delay="0"/>
                                  </p:stCondLst>
                                  <p:childTnLst>
                                    <p:set>
                                      <p:cBhvr>
                                        <p:cTn id="28" dur="1" fill="hold">
                                          <p:stCondLst>
                                            <p:cond delay="0"/>
                                          </p:stCondLst>
                                        </p:cTn>
                                        <p:tgtEl>
                                          <p:spTgt spid="3">
                                            <p:txEl>
                                              <p:pRg st="8" end="8"/>
                                            </p:txEl>
                                          </p:spTgt>
                                        </p:tgtEl>
                                        <p:attrNameLst>
                                          <p:attrName>style.visibility</p:attrName>
                                        </p:attrNameLst>
                                      </p:cBhvr>
                                      <p:to>
                                        <p:strVal val="visible"/>
                                      </p:to>
                                    </p:set>
                                    <p:animEffect transition="in" filter="circle(in)">
                                      <p:cBhvr>
                                        <p:cTn id="29" dur="2000"/>
                                        <p:tgtEl>
                                          <p:spTgt spid="3">
                                            <p:txEl>
                                              <p:pRg st="8" end="8"/>
                                            </p:txEl>
                                          </p:spTgt>
                                        </p:tgtEl>
                                      </p:cBhvr>
                                    </p:animEffect>
                                  </p:childTnLst>
                                </p:cTn>
                              </p:par>
                              <p:par>
                                <p:cTn id="30" presetID="6" presetClass="entr" presetSubtype="16" fill="hold" nodeType="withEffect">
                                  <p:stCondLst>
                                    <p:cond delay="0"/>
                                  </p:stCondLst>
                                  <p:childTnLst>
                                    <p:set>
                                      <p:cBhvr>
                                        <p:cTn id="31" dur="1" fill="hold">
                                          <p:stCondLst>
                                            <p:cond delay="0"/>
                                          </p:stCondLst>
                                        </p:cTn>
                                        <p:tgtEl>
                                          <p:spTgt spid="3">
                                            <p:txEl>
                                              <p:pRg st="9" end="9"/>
                                            </p:txEl>
                                          </p:spTgt>
                                        </p:tgtEl>
                                        <p:attrNameLst>
                                          <p:attrName>style.visibility</p:attrName>
                                        </p:attrNameLst>
                                      </p:cBhvr>
                                      <p:to>
                                        <p:strVal val="visible"/>
                                      </p:to>
                                    </p:set>
                                    <p:animEffect transition="in" filter="circle(in)">
                                      <p:cBhvr>
                                        <p:cTn id="32" dur="20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0" y="0"/>
            <a:ext cx="7346023" cy="1219200"/>
          </a:xfrm>
        </p:spPr>
        <p:txBody>
          <a:bodyPr/>
          <a:lstStyle/>
          <a:p>
            <a:r>
              <a:rPr lang="de-AT" dirty="0" smtClean="0"/>
              <a:t>2 Ausbildung &amp; Berufswelt</a:t>
            </a:r>
            <a:endParaRPr lang="de-AT" dirty="0"/>
          </a:p>
        </p:txBody>
      </p:sp>
      <p:sp>
        <p:nvSpPr>
          <p:cNvPr id="3" name="Inhaltsplatzhalter 2"/>
          <p:cNvSpPr>
            <a:spLocks noGrp="1"/>
          </p:cNvSpPr>
          <p:nvPr>
            <p:ph idx="1"/>
          </p:nvPr>
        </p:nvSpPr>
        <p:spPr>
          <a:xfrm>
            <a:off x="446809" y="1482436"/>
            <a:ext cx="8520545" cy="4114800"/>
          </a:xfrm>
        </p:spPr>
        <p:txBody>
          <a:bodyPr/>
          <a:lstStyle/>
          <a:p>
            <a:r>
              <a:rPr lang="de-AT" dirty="0" smtClean="0"/>
              <a:t>2.7 Berufliche Arbeitswelt</a:t>
            </a:r>
          </a:p>
          <a:p>
            <a:pPr lvl="1"/>
            <a:r>
              <a:rPr lang="de-AT" dirty="0" smtClean="0"/>
              <a:t>Neoliberale Grundströmung in der Arbeitswelt wird kritisiert</a:t>
            </a:r>
          </a:p>
          <a:p>
            <a:pPr lvl="1"/>
            <a:r>
              <a:rPr lang="de-AT" dirty="0" smtClean="0"/>
              <a:t>Abstimmung der </a:t>
            </a:r>
            <a:r>
              <a:rPr lang="de-AT" dirty="0" err="1" smtClean="0"/>
              <a:t>berufl</a:t>
            </a:r>
            <a:r>
              <a:rPr lang="de-AT" dirty="0" smtClean="0"/>
              <a:t>. Arbeitswelt mit anderen „Arbeitsbereichen“ </a:t>
            </a:r>
            <a:r>
              <a:rPr lang="de-AT" sz="1600" dirty="0" smtClean="0"/>
              <a:t>(soziale Dienste, Zeit mit Kindern, Pflegezeiten) </a:t>
            </a:r>
            <a:r>
              <a:rPr lang="de-AT" dirty="0" smtClean="0"/>
              <a:t>ermöglichen</a:t>
            </a:r>
          </a:p>
          <a:p>
            <a:pPr lvl="2"/>
            <a:r>
              <a:rPr lang="de-AT" dirty="0" smtClean="0"/>
              <a:t>Flexibilisierung der Arbeitszeiten</a:t>
            </a:r>
          </a:p>
          <a:p>
            <a:pPr lvl="2"/>
            <a:r>
              <a:rPr lang="de-AT" dirty="0" smtClean="0"/>
              <a:t>Reduzierung der Erwerbsarbeit  </a:t>
            </a:r>
            <a:r>
              <a:rPr lang="de-AT" sz="1600" dirty="0" smtClean="0"/>
              <a:t>(damit noch Zeit für anderes bleibt)</a:t>
            </a:r>
          </a:p>
          <a:p>
            <a:pPr lvl="2"/>
            <a:r>
              <a:rPr lang="de-AT" dirty="0" smtClean="0"/>
              <a:t>Wirtschaftskrise verschärft Ökonomisierung des Lebens</a:t>
            </a:r>
          </a:p>
          <a:p>
            <a:pPr lvl="1"/>
            <a:r>
              <a:rPr lang="de-AT" dirty="0" smtClean="0"/>
              <a:t>Kultur der Anerkennung</a:t>
            </a:r>
          </a:p>
          <a:p>
            <a:pPr lvl="2"/>
            <a:r>
              <a:rPr lang="de-AT" dirty="0" smtClean="0"/>
              <a:t>gleiche Entlohnung für gleichwertige Arbeit von Männern u. Frauen</a:t>
            </a:r>
          </a:p>
          <a:p>
            <a:pPr lvl="1"/>
            <a:r>
              <a:rPr lang="de-AT" dirty="0" smtClean="0"/>
              <a:t>Wachsender Leidensdruck</a:t>
            </a:r>
          </a:p>
          <a:p>
            <a:pPr lvl="2"/>
            <a:r>
              <a:rPr lang="de-AT" dirty="0"/>
              <a:t>w</a:t>
            </a:r>
            <a:r>
              <a:rPr lang="de-AT" dirty="0" smtClean="0"/>
              <a:t>achsender Leistungsdruck, „moderne Sklavenarbeit“</a:t>
            </a:r>
          </a:p>
          <a:p>
            <a:pPr lvl="2"/>
            <a:r>
              <a:rPr lang="de-AT" dirty="0" smtClean="0"/>
              <a:t>Zeit für Spiritualität und Tiefgang fehlt </a:t>
            </a:r>
            <a:endParaRPr lang="de-AT" dirty="0"/>
          </a:p>
        </p:txBody>
      </p:sp>
    </p:spTree>
    <p:extLst>
      <p:ext uri="{BB962C8B-B14F-4D97-AF65-F5344CB8AC3E}">
        <p14:creationId xmlns:p14="http://schemas.microsoft.com/office/powerpoint/2010/main" val="408284826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000"/>
                                        <p:tgtEl>
                                          <p:spTgt spid="3">
                                            <p:txEl>
                                              <p:pRg st="2" end="2"/>
                                            </p:txEl>
                                          </p:spTgt>
                                        </p:tgtEl>
                                      </p:cBhvr>
                                    </p:animEffect>
                                    <p:anim calcmode="lin" valueType="num">
                                      <p:cBhvr>
                                        <p:cTn id="1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1000"/>
                                        <p:tgtEl>
                                          <p:spTgt spid="3">
                                            <p:txEl>
                                              <p:pRg st="3" end="3"/>
                                            </p:txEl>
                                          </p:spTgt>
                                        </p:tgtEl>
                                      </p:cBhvr>
                                    </p:animEffect>
                                    <p:anim calcmode="lin" valueType="num">
                                      <p:cBhvr>
                                        <p:cTn id="18"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1000"/>
                                        <p:tgtEl>
                                          <p:spTgt spid="3">
                                            <p:txEl>
                                              <p:pRg st="4" end="4"/>
                                            </p:txEl>
                                          </p:spTgt>
                                        </p:tgtEl>
                                      </p:cBhvr>
                                    </p:animEffect>
                                    <p:anim calcmode="lin" valueType="num">
                                      <p:cBhvr>
                                        <p:cTn id="2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4" end="4"/>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1000"/>
                                        <p:tgtEl>
                                          <p:spTgt spid="3">
                                            <p:txEl>
                                              <p:pRg st="5" end="5"/>
                                            </p:txEl>
                                          </p:spTgt>
                                        </p:tgtEl>
                                      </p:cBhvr>
                                    </p:animEffect>
                                    <p:anim calcmode="lin" valueType="num">
                                      <p:cBhvr>
                                        <p:cTn id="28"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5" end="5"/>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fade">
                                      <p:cBhvr>
                                        <p:cTn id="32" dur="1000"/>
                                        <p:tgtEl>
                                          <p:spTgt spid="3">
                                            <p:txEl>
                                              <p:pRg st="6" end="6"/>
                                            </p:txEl>
                                          </p:spTgt>
                                        </p:tgtEl>
                                      </p:cBhvr>
                                    </p:animEffect>
                                    <p:anim calcmode="lin" valueType="num">
                                      <p:cBhvr>
                                        <p:cTn id="33"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6" end="6"/>
                                            </p:txEl>
                                          </p:spTgt>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Effect transition="in" filter="fade">
                                      <p:cBhvr>
                                        <p:cTn id="37" dur="1000"/>
                                        <p:tgtEl>
                                          <p:spTgt spid="3">
                                            <p:txEl>
                                              <p:pRg st="7" end="7"/>
                                            </p:txEl>
                                          </p:spTgt>
                                        </p:tgtEl>
                                      </p:cBhvr>
                                    </p:animEffect>
                                    <p:anim calcmode="lin" valueType="num">
                                      <p:cBhvr>
                                        <p:cTn id="38"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39" dur="1000" fill="hold"/>
                                        <p:tgtEl>
                                          <p:spTgt spid="3">
                                            <p:txEl>
                                              <p:pRg st="7" end="7"/>
                                            </p:txEl>
                                          </p:spTgt>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3">
                                            <p:txEl>
                                              <p:pRg st="8" end="8"/>
                                            </p:txEl>
                                          </p:spTgt>
                                        </p:tgtEl>
                                        <p:attrNameLst>
                                          <p:attrName>style.visibility</p:attrName>
                                        </p:attrNameLst>
                                      </p:cBhvr>
                                      <p:to>
                                        <p:strVal val="visible"/>
                                      </p:to>
                                    </p:set>
                                    <p:animEffect transition="in" filter="fade">
                                      <p:cBhvr>
                                        <p:cTn id="42" dur="1000"/>
                                        <p:tgtEl>
                                          <p:spTgt spid="3">
                                            <p:txEl>
                                              <p:pRg st="8" end="8"/>
                                            </p:txEl>
                                          </p:spTgt>
                                        </p:tgtEl>
                                      </p:cBhvr>
                                    </p:animEffect>
                                    <p:anim calcmode="lin" valueType="num">
                                      <p:cBhvr>
                                        <p:cTn id="43"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8" end="8"/>
                                            </p:txEl>
                                          </p:spTgt>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animEffect transition="in" filter="fade">
                                      <p:cBhvr>
                                        <p:cTn id="47" dur="1000"/>
                                        <p:tgtEl>
                                          <p:spTgt spid="3">
                                            <p:txEl>
                                              <p:pRg st="9" end="9"/>
                                            </p:txEl>
                                          </p:spTgt>
                                        </p:tgtEl>
                                      </p:cBhvr>
                                    </p:animEffect>
                                    <p:anim calcmode="lin" valueType="num">
                                      <p:cBhvr>
                                        <p:cTn id="48"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49" dur="1000" fill="hold"/>
                                        <p:tgtEl>
                                          <p:spTgt spid="3">
                                            <p:txEl>
                                              <p:pRg st="9" end="9"/>
                                            </p:txEl>
                                          </p:spTgt>
                                        </p:tgtEl>
                                        <p:attrNameLst>
                                          <p:attrName>ppt_y</p:attrName>
                                        </p:attrNameLst>
                                      </p:cBhvr>
                                      <p:tavLst>
                                        <p:tav tm="0">
                                          <p:val>
                                            <p:strVal val="#ppt_y+.1"/>
                                          </p:val>
                                        </p:tav>
                                        <p:tav tm="100000">
                                          <p:val>
                                            <p:strVal val="#ppt_y"/>
                                          </p:val>
                                        </p:tav>
                                      </p:tavLst>
                                    </p:anim>
                                  </p:childTnLst>
                                </p:cTn>
                              </p:par>
                              <p:par>
                                <p:cTn id="50" presetID="42" presetClass="entr" presetSubtype="0" fill="hold" nodeType="withEffect">
                                  <p:stCondLst>
                                    <p:cond delay="0"/>
                                  </p:stCondLst>
                                  <p:childTnLst>
                                    <p:set>
                                      <p:cBhvr>
                                        <p:cTn id="51" dur="1" fill="hold">
                                          <p:stCondLst>
                                            <p:cond delay="0"/>
                                          </p:stCondLst>
                                        </p:cTn>
                                        <p:tgtEl>
                                          <p:spTgt spid="3">
                                            <p:txEl>
                                              <p:pRg st="10" end="10"/>
                                            </p:txEl>
                                          </p:spTgt>
                                        </p:tgtEl>
                                        <p:attrNameLst>
                                          <p:attrName>style.visibility</p:attrName>
                                        </p:attrNameLst>
                                      </p:cBhvr>
                                      <p:to>
                                        <p:strVal val="visible"/>
                                      </p:to>
                                    </p:set>
                                    <p:animEffect transition="in" filter="fade">
                                      <p:cBhvr>
                                        <p:cTn id="52" dur="1000"/>
                                        <p:tgtEl>
                                          <p:spTgt spid="3">
                                            <p:txEl>
                                              <p:pRg st="10" end="10"/>
                                            </p:txEl>
                                          </p:spTgt>
                                        </p:tgtEl>
                                      </p:cBhvr>
                                    </p:animEffect>
                                    <p:anim calcmode="lin" valueType="num">
                                      <p:cBhvr>
                                        <p:cTn id="53" dur="1000" fill="hold"/>
                                        <p:tgtEl>
                                          <p:spTgt spid="3">
                                            <p:txEl>
                                              <p:pRg st="10" end="10"/>
                                            </p:txEl>
                                          </p:spTgt>
                                        </p:tgtEl>
                                        <p:attrNameLst>
                                          <p:attrName>ppt_x</p:attrName>
                                        </p:attrNameLst>
                                      </p:cBhvr>
                                      <p:tavLst>
                                        <p:tav tm="0">
                                          <p:val>
                                            <p:strVal val="#ppt_x"/>
                                          </p:val>
                                        </p:tav>
                                        <p:tav tm="100000">
                                          <p:val>
                                            <p:strVal val="#ppt_x"/>
                                          </p:val>
                                        </p:tav>
                                      </p:tavLst>
                                    </p:anim>
                                    <p:anim calcmode="lin" valueType="num">
                                      <p:cBhvr>
                                        <p:cTn id="54" dur="1000" fill="hold"/>
                                        <p:tgtEl>
                                          <p:spTgt spid="3">
                                            <p:txEl>
                                              <p:pRg st="10" end="1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0" y="0"/>
            <a:ext cx="7346023" cy="1219200"/>
          </a:xfrm>
        </p:spPr>
        <p:txBody>
          <a:bodyPr/>
          <a:lstStyle/>
          <a:p>
            <a:r>
              <a:rPr lang="de-AT" dirty="0" smtClean="0"/>
              <a:t>3 Zum Miteinander im Land</a:t>
            </a:r>
            <a:endParaRPr lang="de-AT" dirty="0"/>
          </a:p>
        </p:txBody>
      </p:sp>
      <p:sp>
        <p:nvSpPr>
          <p:cNvPr id="3" name="Inhaltsplatzhalter 2"/>
          <p:cNvSpPr>
            <a:spLocks noGrp="1"/>
          </p:cNvSpPr>
          <p:nvPr>
            <p:ph idx="1"/>
          </p:nvPr>
        </p:nvSpPr>
        <p:spPr>
          <a:xfrm>
            <a:off x="280555" y="1721427"/>
            <a:ext cx="8759536" cy="4114800"/>
          </a:xfrm>
        </p:spPr>
        <p:txBody>
          <a:bodyPr/>
          <a:lstStyle/>
          <a:p>
            <a:r>
              <a:rPr lang="de-AT" dirty="0" smtClean="0"/>
              <a:t>3.1 Politisches Engagement der Religionsgemeinschaften wird erwartet</a:t>
            </a:r>
          </a:p>
          <a:p>
            <a:pPr lvl="1"/>
            <a:r>
              <a:rPr lang="de-AT" dirty="0" smtClean="0"/>
              <a:t>Die Befragten erwarten sich hohes politisches Engagement</a:t>
            </a:r>
          </a:p>
          <a:p>
            <a:pPr lvl="2"/>
            <a:r>
              <a:rPr lang="de-AT" dirty="0" smtClean="0"/>
              <a:t>in sozialen Fragen – Armut, Gerechtigkeit, Veränderungen in der Arbeitswelt (92 %)</a:t>
            </a:r>
          </a:p>
          <a:p>
            <a:pPr lvl="2"/>
            <a:r>
              <a:rPr lang="de-AT" dirty="0" smtClean="0"/>
              <a:t>für den Frieden in der Welt (88 %)</a:t>
            </a:r>
          </a:p>
          <a:p>
            <a:pPr lvl="2"/>
            <a:r>
              <a:rPr lang="de-AT" dirty="0" smtClean="0"/>
              <a:t>gegen Ausländerfeindlichkeit (82 %)</a:t>
            </a:r>
          </a:p>
          <a:p>
            <a:pPr lvl="2"/>
            <a:r>
              <a:rPr lang="de-AT" dirty="0" smtClean="0"/>
              <a:t>für die Erhaltung der Umwelt (80 %)</a:t>
            </a:r>
          </a:p>
          <a:p>
            <a:pPr lvl="2"/>
            <a:r>
              <a:rPr lang="de-AT" dirty="0" smtClean="0"/>
              <a:t>für die Zukunft der Menschheit (79 %)</a:t>
            </a:r>
          </a:p>
          <a:p>
            <a:pPr lvl="2"/>
            <a:r>
              <a:rPr lang="de-AT" dirty="0" smtClean="0"/>
              <a:t>gegen die Benachteiligung von Frauen (77 %)</a:t>
            </a:r>
          </a:p>
          <a:p>
            <a:pPr lvl="2"/>
            <a:r>
              <a:rPr lang="de-AT" dirty="0"/>
              <a:t>f</a:t>
            </a:r>
            <a:r>
              <a:rPr lang="de-AT" dirty="0" smtClean="0"/>
              <a:t>ür Gerechtigkeit und gerechte Politik (75 %)</a:t>
            </a:r>
          </a:p>
          <a:p>
            <a:pPr lvl="1"/>
            <a:endParaRPr lang="de-AT" dirty="0" smtClean="0"/>
          </a:p>
        </p:txBody>
      </p:sp>
    </p:spTree>
    <p:extLst>
      <p:ext uri="{BB962C8B-B14F-4D97-AF65-F5344CB8AC3E}">
        <p14:creationId xmlns:p14="http://schemas.microsoft.com/office/powerpoint/2010/main" val="198187186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circle(in)">
                                      <p:cBhvr>
                                        <p:cTn id="7" dur="2000"/>
                                        <p:tgtEl>
                                          <p:spTgt spid="3">
                                            <p:txEl>
                                              <p:pRg st="1" end="1"/>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circle(in)">
                                      <p:cBhvr>
                                        <p:cTn id="10" dur="2000"/>
                                        <p:tgtEl>
                                          <p:spTgt spid="3">
                                            <p:txEl>
                                              <p:pRg st="2" end="2"/>
                                            </p:txEl>
                                          </p:spTgt>
                                        </p:tgtEl>
                                      </p:cBhvr>
                                    </p:animEffect>
                                  </p:childTnLst>
                                </p:cTn>
                              </p:par>
                              <p:par>
                                <p:cTn id="11" presetID="6" presetClass="entr" presetSubtype="16"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Effect transition="in" filter="circle(in)">
                                      <p:cBhvr>
                                        <p:cTn id="13" dur="2000"/>
                                        <p:tgtEl>
                                          <p:spTgt spid="3">
                                            <p:txEl>
                                              <p:pRg st="3" end="3"/>
                                            </p:txEl>
                                          </p:spTgt>
                                        </p:tgtEl>
                                      </p:cBhvr>
                                    </p:animEffect>
                                  </p:childTnLst>
                                </p:cTn>
                              </p:par>
                              <p:par>
                                <p:cTn id="14" presetID="6" presetClass="entr" presetSubtype="16" fill="hold" nodeType="withEffect">
                                  <p:stCondLst>
                                    <p:cond delay="0"/>
                                  </p:stCondLst>
                                  <p:childTnLst>
                                    <p:set>
                                      <p:cBhvr>
                                        <p:cTn id="15" dur="1" fill="hold">
                                          <p:stCondLst>
                                            <p:cond delay="0"/>
                                          </p:stCondLst>
                                        </p:cTn>
                                        <p:tgtEl>
                                          <p:spTgt spid="3">
                                            <p:txEl>
                                              <p:pRg st="4" end="4"/>
                                            </p:txEl>
                                          </p:spTgt>
                                        </p:tgtEl>
                                        <p:attrNameLst>
                                          <p:attrName>style.visibility</p:attrName>
                                        </p:attrNameLst>
                                      </p:cBhvr>
                                      <p:to>
                                        <p:strVal val="visible"/>
                                      </p:to>
                                    </p:set>
                                    <p:animEffect transition="in" filter="circle(in)">
                                      <p:cBhvr>
                                        <p:cTn id="16" dur="2000"/>
                                        <p:tgtEl>
                                          <p:spTgt spid="3">
                                            <p:txEl>
                                              <p:pRg st="4" end="4"/>
                                            </p:txEl>
                                          </p:spTgt>
                                        </p:tgtEl>
                                      </p:cBhvr>
                                    </p:animEffect>
                                  </p:childTnLst>
                                </p:cTn>
                              </p:par>
                              <p:par>
                                <p:cTn id="17" presetID="6" presetClass="entr" presetSubtype="16" fill="hold"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animEffect transition="in" filter="circle(in)">
                                      <p:cBhvr>
                                        <p:cTn id="19" dur="2000"/>
                                        <p:tgtEl>
                                          <p:spTgt spid="3">
                                            <p:txEl>
                                              <p:pRg st="5" end="5"/>
                                            </p:txEl>
                                          </p:spTgt>
                                        </p:tgtEl>
                                      </p:cBhvr>
                                    </p:animEffect>
                                  </p:childTnLst>
                                </p:cTn>
                              </p:par>
                              <p:par>
                                <p:cTn id="20" presetID="6" presetClass="entr" presetSubtype="16" fill="hold" nodeType="with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circle(in)">
                                      <p:cBhvr>
                                        <p:cTn id="22" dur="2000"/>
                                        <p:tgtEl>
                                          <p:spTgt spid="3">
                                            <p:txEl>
                                              <p:pRg st="6" end="6"/>
                                            </p:txEl>
                                          </p:spTgt>
                                        </p:tgtEl>
                                      </p:cBhvr>
                                    </p:animEffect>
                                  </p:childTnLst>
                                </p:cTn>
                              </p:par>
                              <p:par>
                                <p:cTn id="23" presetID="6" presetClass="entr" presetSubtype="16" fill="hold" nodeType="with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animEffect transition="in" filter="circle(in)">
                                      <p:cBhvr>
                                        <p:cTn id="25" dur="2000"/>
                                        <p:tgtEl>
                                          <p:spTgt spid="3">
                                            <p:txEl>
                                              <p:pRg st="7" end="7"/>
                                            </p:txEl>
                                          </p:spTgt>
                                        </p:tgtEl>
                                      </p:cBhvr>
                                    </p:animEffect>
                                  </p:childTnLst>
                                </p:cTn>
                              </p:par>
                              <p:par>
                                <p:cTn id="26" presetID="6" presetClass="entr" presetSubtype="16" fill="hold" nodeType="withEffect">
                                  <p:stCondLst>
                                    <p:cond delay="0"/>
                                  </p:stCondLst>
                                  <p:childTnLst>
                                    <p:set>
                                      <p:cBhvr>
                                        <p:cTn id="27" dur="1" fill="hold">
                                          <p:stCondLst>
                                            <p:cond delay="0"/>
                                          </p:stCondLst>
                                        </p:cTn>
                                        <p:tgtEl>
                                          <p:spTgt spid="3">
                                            <p:txEl>
                                              <p:pRg st="8" end="8"/>
                                            </p:txEl>
                                          </p:spTgt>
                                        </p:tgtEl>
                                        <p:attrNameLst>
                                          <p:attrName>style.visibility</p:attrName>
                                        </p:attrNameLst>
                                      </p:cBhvr>
                                      <p:to>
                                        <p:strVal val="visible"/>
                                      </p:to>
                                    </p:set>
                                    <p:animEffect transition="in" filter="circle(in)">
                                      <p:cBhvr>
                                        <p:cTn id="28" dur="20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0" y="0"/>
            <a:ext cx="7346023" cy="1219200"/>
          </a:xfrm>
        </p:spPr>
        <p:txBody>
          <a:bodyPr/>
          <a:lstStyle/>
          <a:p>
            <a:r>
              <a:rPr lang="de-AT" dirty="0" smtClean="0"/>
              <a:t>3 Zum Miteinander im Land</a:t>
            </a:r>
            <a:endParaRPr lang="de-AT" dirty="0"/>
          </a:p>
        </p:txBody>
      </p:sp>
      <p:sp>
        <p:nvSpPr>
          <p:cNvPr id="3" name="Inhaltsplatzhalter 2"/>
          <p:cNvSpPr>
            <a:spLocks noGrp="1"/>
          </p:cNvSpPr>
          <p:nvPr>
            <p:ph idx="1"/>
          </p:nvPr>
        </p:nvSpPr>
        <p:spPr>
          <a:xfrm>
            <a:off x="228601" y="1742209"/>
            <a:ext cx="8759536" cy="4114800"/>
          </a:xfrm>
        </p:spPr>
        <p:txBody>
          <a:bodyPr/>
          <a:lstStyle/>
          <a:p>
            <a:r>
              <a:rPr lang="de-AT" dirty="0" smtClean="0"/>
              <a:t>3.2 Interkulturalität – Vielfalt als Reichtum</a:t>
            </a:r>
          </a:p>
          <a:p>
            <a:pPr lvl="1"/>
            <a:r>
              <a:rPr lang="de-AT" dirty="0" smtClean="0"/>
              <a:t>aufmerksame Gestaltung der kulturellen und weltanschaulichen Vielfalt</a:t>
            </a:r>
          </a:p>
          <a:p>
            <a:pPr lvl="1"/>
            <a:r>
              <a:rPr lang="de-AT" dirty="0" smtClean="0"/>
              <a:t>Kirche muss entschlossen gegen Islamfeindlichkeit auftreten</a:t>
            </a:r>
          </a:p>
          <a:p>
            <a:pPr lvl="1"/>
            <a:r>
              <a:rPr lang="de-AT" dirty="0" smtClean="0"/>
              <a:t>weltanschaulicher Dialog auch mit Agnostikern, Atheisten</a:t>
            </a:r>
          </a:p>
          <a:p>
            <a:pPr lvl="1"/>
            <a:r>
              <a:rPr lang="de-AT" dirty="0" smtClean="0"/>
              <a:t>aber kein Dialog „mit rosaroter Brille“</a:t>
            </a:r>
          </a:p>
          <a:p>
            <a:pPr lvl="1"/>
            <a:r>
              <a:rPr lang="de-AT" dirty="0" smtClean="0"/>
              <a:t>qualitativ neue Religionspolitik</a:t>
            </a:r>
          </a:p>
          <a:p>
            <a:pPr lvl="1"/>
            <a:r>
              <a:rPr lang="de-AT" dirty="0" smtClean="0"/>
              <a:t>für öffentliche Präsenz des Glaubens</a:t>
            </a:r>
          </a:p>
          <a:p>
            <a:pPr lvl="1"/>
            <a:r>
              <a:rPr lang="de-AT" dirty="0" smtClean="0"/>
              <a:t>miteinander in zentralen Fragen des gesellschaftlichen Lebens</a:t>
            </a:r>
          </a:p>
          <a:p>
            <a:pPr lvl="1"/>
            <a:r>
              <a:rPr lang="de-AT" dirty="0" smtClean="0"/>
              <a:t>miteinander mit den im Land lebenden </a:t>
            </a:r>
            <a:r>
              <a:rPr lang="de-AT" dirty="0" err="1" smtClean="0"/>
              <a:t>MigrantInnen</a:t>
            </a:r>
            <a:r>
              <a:rPr lang="de-AT" dirty="0" smtClean="0"/>
              <a:t>, </a:t>
            </a:r>
            <a:r>
              <a:rPr lang="de-AT" dirty="0" err="1" smtClean="0"/>
              <a:t>AusländerInnen</a:t>
            </a:r>
            <a:r>
              <a:rPr lang="de-AT" dirty="0" smtClean="0"/>
              <a:t>, Flüchtlingen</a:t>
            </a:r>
          </a:p>
        </p:txBody>
      </p:sp>
    </p:spTree>
    <p:extLst>
      <p:ext uri="{BB962C8B-B14F-4D97-AF65-F5344CB8AC3E}">
        <p14:creationId xmlns:p14="http://schemas.microsoft.com/office/powerpoint/2010/main" val="293615581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00"/>
                                        <p:tgtEl>
                                          <p:spTgt spid="3">
                                            <p:txEl>
                                              <p:pRg st="1" end="1"/>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wipe(down)">
                                      <p:cBhvr>
                                        <p:cTn id="10" dur="500"/>
                                        <p:tgtEl>
                                          <p:spTgt spid="3">
                                            <p:txEl>
                                              <p:pRg st="2" end="2"/>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Effect transition="in" filter="wipe(down)">
                                      <p:cBhvr>
                                        <p:cTn id="13" dur="500"/>
                                        <p:tgtEl>
                                          <p:spTgt spid="3">
                                            <p:txEl>
                                              <p:pRg st="3" end="3"/>
                                            </p:txEl>
                                          </p:spTgt>
                                        </p:tgtEl>
                                      </p:cBhvr>
                                    </p:animEffect>
                                  </p:childTnLst>
                                </p:cTn>
                              </p:par>
                              <p:par>
                                <p:cTn id="14" presetID="22" presetClass="entr" presetSubtype="4" fill="hold" nodeType="withEffect">
                                  <p:stCondLst>
                                    <p:cond delay="0"/>
                                  </p:stCondLst>
                                  <p:childTnLst>
                                    <p:set>
                                      <p:cBhvr>
                                        <p:cTn id="15" dur="1" fill="hold">
                                          <p:stCondLst>
                                            <p:cond delay="0"/>
                                          </p:stCondLst>
                                        </p:cTn>
                                        <p:tgtEl>
                                          <p:spTgt spid="3">
                                            <p:txEl>
                                              <p:pRg st="4" end="4"/>
                                            </p:txEl>
                                          </p:spTgt>
                                        </p:tgtEl>
                                        <p:attrNameLst>
                                          <p:attrName>style.visibility</p:attrName>
                                        </p:attrNameLst>
                                      </p:cBhvr>
                                      <p:to>
                                        <p:strVal val="visible"/>
                                      </p:to>
                                    </p:set>
                                    <p:animEffect transition="in" filter="wipe(down)">
                                      <p:cBhvr>
                                        <p:cTn id="16" dur="500"/>
                                        <p:tgtEl>
                                          <p:spTgt spid="3">
                                            <p:txEl>
                                              <p:pRg st="4" end="4"/>
                                            </p:txEl>
                                          </p:spTgt>
                                        </p:tgtEl>
                                      </p:cBhvr>
                                    </p:animEffect>
                                  </p:childTnLst>
                                </p:cTn>
                              </p:par>
                              <p:par>
                                <p:cTn id="17" presetID="22" presetClass="entr" presetSubtype="4" fill="hold"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animEffect transition="in" filter="wipe(down)">
                                      <p:cBhvr>
                                        <p:cTn id="19" dur="500"/>
                                        <p:tgtEl>
                                          <p:spTgt spid="3">
                                            <p:txEl>
                                              <p:pRg st="5" end="5"/>
                                            </p:txEl>
                                          </p:spTgt>
                                        </p:tgtEl>
                                      </p:cBhvr>
                                    </p:animEffect>
                                  </p:childTnLst>
                                </p:cTn>
                              </p:par>
                              <p:par>
                                <p:cTn id="20" presetID="22" presetClass="entr" presetSubtype="4" fill="hold" nodeType="with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wipe(down)">
                                      <p:cBhvr>
                                        <p:cTn id="22" dur="500"/>
                                        <p:tgtEl>
                                          <p:spTgt spid="3">
                                            <p:txEl>
                                              <p:pRg st="6" end="6"/>
                                            </p:txEl>
                                          </p:spTgt>
                                        </p:tgtEl>
                                      </p:cBhvr>
                                    </p:animEffect>
                                  </p:childTnLst>
                                </p:cTn>
                              </p:par>
                              <p:par>
                                <p:cTn id="23" presetID="22" presetClass="entr" presetSubtype="4" fill="hold" nodeType="with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animEffect transition="in" filter="wipe(down)">
                                      <p:cBhvr>
                                        <p:cTn id="25" dur="500"/>
                                        <p:tgtEl>
                                          <p:spTgt spid="3">
                                            <p:txEl>
                                              <p:pRg st="7" end="7"/>
                                            </p:txEl>
                                          </p:spTgt>
                                        </p:tgtEl>
                                      </p:cBhvr>
                                    </p:animEffect>
                                  </p:childTnLst>
                                </p:cTn>
                              </p:par>
                              <p:par>
                                <p:cTn id="26" presetID="22" presetClass="entr" presetSubtype="4" fill="hold" nodeType="withEffect">
                                  <p:stCondLst>
                                    <p:cond delay="0"/>
                                  </p:stCondLst>
                                  <p:childTnLst>
                                    <p:set>
                                      <p:cBhvr>
                                        <p:cTn id="27" dur="1" fill="hold">
                                          <p:stCondLst>
                                            <p:cond delay="0"/>
                                          </p:stCondLst>
                                        </p:cTn>
                                        <p:tgtEl>
                                          <p:spTgt spid="3">
                                            <p:txEl>
                                              <p:pRg st="8" end="8"/>
                                            </p:txEl>
                                          </p:spTgt>
                                        </p:tgtEl>
                                        <p:attrNameLst>
                                          <p:attrName>style.visibility</p:attrName>
                                        </p:attrNameLst>
                                      </p:cBhvr>
                                      <p:to>
                                        <p:strVal val="visible"/>
                                      </p:to>
                                    </p:set>
                                    <p:animEffect transition="in" filter="wipe(down)">
                                      <p:cBhvr>
                                        <p:cTn id="28"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 y="0"/>
            <a:ext cx="7471063" cy="1219200"/>
          </a:xfrm>
        </p:spPr>
        <p:txBody>
          <a:bodyPr/>
          <a:lstStyle/>
          <a:p>
            <a:r>
              <a:rPr lang="de-AT" dirty="0" smtClean="0"/>
              <a:t>4 </a:t>
            </a:r>
            <a:r>
              <a:rPr lang="de-AT" sz="3600" dirty="0" smtClean="0"/>
              <a:t>Welche Welt wollen wir </a:t>
            </a:r>
            <a:br>
              <a:rPr lang="de-AT" sz="3600" dirty="0" smtClean="0"/>
            </a:br>
            <a:r>
              <a:rPr lang="de-AT" sz="3600" dirty="0" smtClean="0"/>
              <a:t>unseren Kindern hinterlassen?</a:t>
            </a:r>
            <a:endParaRPr lang="de-AT" sz="3600" dirty="0"/>
          </a:p>
        </p:txBody>
      </p:sp>
      <p:sp>
        <p:nvSpPr>
          <p:cNvPr id="3" name="Inhaltsplatzhalter 2"/>
          <p:cNvSpPr>
            <a:spLocks noGrp="1"/>
          </p:cNvSpPr>
          <p:nvPr>
            <p:ph idx="1"/>
          </p:nvPr>
        </p:nvSpPr>
        <p:spPr>
          <a:xfrm>
            <a:off x="353291" y="1773382"/>
            <a:ext cx="8354291" cy="4114800"/>
          </a:xfrm>
        </p:spPr>
        <p:txBody>
          <a:bodyPr/>
          <a:lstStyle/>
          <a:p>
            <a:r>
              <a:rPr lang="de-AT" dirty="0" smtClean="0"/>
              <a:t>4.1 Ökologische Sensibilität</a:t>
            </a:r>
          </a:p>
          <a:p>
            <a:pPr lvl="1"/>
            <a:r>
              <a:rPr lang="de-AT" dirty="0" smtClean="0"/>
              <a:t>zugunsten der Umwelt Lebensstil verändern (62 % Zustimmung)</a:t>
            </a:r>
          </a:p>
          <a:p>
            <a:pPr lvl="1"/>
            <a:r>
              <a:rPr lang="de-AT" dirty="0" smtClean="0"/>
              <a:t>große Mehrheit sieht Zusammenhang zw. Ökologie und Gerechtigkeit (78 % Zustimmung)</a:t>
            </a:r>
          </a:p>
          <a:p>
            <a:pPr lvl="1"/>
            <a:r>
              <a:rPr lang="de-AT" dirty="0" smtClean="0"/>
              <a:t>offene Frage: Wie kann nachhaltiger Lebensstil praktisch aussehen?</a:t>
            </a:r>
          </a:p>
          <a:p>
            <a:pPr marL="342900" lvl="2" indent="-342900">
              <a:buClr>
                <a:srgbClr val="000099"/>
              </a:buClr>
              <a:buFont typeface="Webdings" panose="05030102010509060703" pitchFamily="18" charset="2"/>
              <a:buChar char="4"/>
            </a:pPr>
            <a:r>
              <a:rPr lang="de-AT" sz="2400" b="1" dirty="0" smtClean="0"/>
              <a:t>4.2 Grundhaltung</a:t>
            </a:r>
          </a:p>
          <a:p>
            <a:pPr lvl="1"/>
            <a:r>
              <a:rPr lang="de-AT" dirty="0" smtClean="0"/>
              <a:t>verstärkte ökologische Bildung</a:t>
            </a:r>
          </a:p>
          <a:p>
            <a:pPr lvl="1"/>
            <a:r>
              <a:rPr lang="de-AT" dirty="0" smtClean="0"/>
              <a:t>politisches Engagement für Gerechtigkeit und Nachhaltigkeit</a:t>
            </a:r>
          </a:p>
          <a:p>
            <a:pPr lvl="1"/>
            <a:r>
              <a:rPr lang="de-AT" dirty="0" smtClean="0"/>
              <a:t>nachbarschaftliche Netzwerke</a:t>
            </a:r>
          </a:p>
          <a:p>
            <a:pPr marL="457200" lvl="1" indent="0">
              <a:buNone/>
            </a:pPr>
            <a:endParaRPr lang="de-AT" dirty="0"/>
          </a:p>
          <a:p>
            <a:pPr marL="800100" lvl="3" indent="-342900">
              <a:buClr>
                <a:srgbClr val="000099"/>
              </a:buClr>
              <a:buFont typeface="Webdings" panose="05030102010509060703" pitchFamily="18" charset="2"/>
              <a:buChar char="4"/>
            </a:pPr>
            <a:endParaRPr lang="de-AT" sz="2200" b="1" dirty="0"/>
          </a:p>
          <a:p>
            <a:pPr lvl="1"/>
            <a:endParaRPr lang="de-AT" dirty="0" smtClean="0"/>
          </a:p>
        </p:txBody>
      </p:sp>
    </p:spTree>
    <p:extLst>
      <p:ext uri="{BB962C8B-B14F-4D97-AF65-F5344CB8AC3E}">
        <p14:creationId xmlns:p14="http://schemas.microsoft.com/office/powerpoint/2010/main" val="62939057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randombar(horizontal)">
                                      <p:cBhvr>
                                        <p:cTn id="7" dur="500"/>
                                        <p:tgtEl>
                                          <p:spTgt spid="3">
                                            <p:txEl>
                                              <p:pRg st="1" end="1"/>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0" dur="500"/>
                                        <p:tgtEl>
                                          <p:spTgt spid="3">
                                            <p:txEl>
                                              <p:pRg st="2" end="2"/>
                                            </p:txEl>
                                          </p:spTgt>
                                        </p:tgtEl>
                                      </p:cBhvr>
                                    </p:animEffect>
                                  </p:childTnLst>
                                </p:cTn>
                              </p:par>
                              <p:par>
                                <p:cTn id="11" presetID="14" presetClass="entr" presetSubtype="1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Effect transition="in" filter="randombar(horizontal)">
                                      <p:cBhvr>
                                        <p:cTn id="13" dur="500"/>
                                        <p:tgtEl>
                                          <p:spTgt spid="3">
                                            <p:txEl>
                                              <p:pRg st="3" end="3"/>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nodeType="clickEffect">
                                  <p:stCondLst>
                                    <p:cond delay="0"/>
                                  </p:stCondLst>
                                  <p:childTnLst>
                                    <p:set>
                                      <p:cBhvr>
                                        <p:cTn id="17" dur="1" fill="hold">
                                          <p:stCondLst>
                                            <p:cond delay="0"/>
                                          </p:stCondLst>
                                        </p:cTn>
                                        <p:tgtEl>
                                          <p:spTgt spid="3">
                                            <p:txEl>
                                              <p:pRg st="4" end="4"/>
                                            </p:txEl>
                                          </p:spTgt>
                                        </p:tgtEl>
                                        <p:attrNameLst>
                                          <p:attrName>style.visibility</p:attrName>
                                        </p:attrNameLst>
                                      </p:cBhvr>
                                      <p:to>
                                        <p:strVal val="visible"/>
                                      </p:to>
                                    </p:set>
                                    <p:animEffect transition="in" filter="randombar(horizontal)">
                                      <p:cBhvr>
                                        <p:cTn id="18" dur="500"/>
                                        <p:tgtEl>
                                          <p:spTgt spid="3">
                                            <p:txEl>
                                              <p:pRg st="4" end="4"/>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animEffect transition="in" filter="randombar(horizontal)">
                                      <p:cBhvr>
                                        <p:cTn id="23" dur="500"/>
                                        <p:tgtEl>
                                          <p:spTgt spid="3">
                                            <p:txEl>
                                              <p:pRg st="5" end="5"/>
                                            </p:txEl>
                                          </p:spTgt>
                                        </p:tgtEl>
                                      </p:cBhvr>
                                    </p:animEffect>
                                  </p:childTnLst>
                                </p:cTn>
                              </p:par>
                              <p:par>
                                <p:cTn id="24" presetID="14" presetClass="entr" presetSubtype="10" fill="hold" nodeType="withEffect">
                                  <p:stCondLst>
                                    <p:cond delay="0"/>
                                  </p:stCondLst>
                                  <p:childTnLst>
                                    <p:set>
                                      <p:cBhvr>
                                        <p:cTn id="25" dur="1" fill="hold">
                                          <p:stCondLst>
                                            <p:cond delay="0"/>
                                          </p:stCondLst>
                                        </p:cTn>
                                        <p:tgtEl>
                                          <p:spTgt spid="3">
                                            <p:txEl>
                                              <p:pRg st="6" end="6"/>
                                            </p:txEl>
                                          </p:spTgt>
                                        </p:tgtEl>
                                        <p:attrNameLst>
                                          <p:attrName>style.visibility</p:attrName>
                                        </p:attrNameLst>
                                      </p:cBhvr>
                                      <p:to>
                                        <p:strVal val="visible"/>
                                      </p:to>
                                    </p:set>
                                    <p:animEffect transition="in" filter="randombar(horizontal)">
                                      <p:cBhvr>
                                        <p:cTn id="26" dur="500"/>
                                        <p:tgtEl>
                                          <p:spTgt spid="3">
                                            <p:txEl>
                                              <p:pRg st="6" end="6"/>
                                            </p:txEl>
                                          </p:spTgt>
                                        </p:tgtEl>
                                      </p:cBhvr>
                                    </p:animEffect>
                                  </p:childTnLst>
                                </p:cTn>
                              </p:par>
                              <p:par>
                                <p:cTn id="27" presetID="14" presetClass="entr" presetSubtype="10" fill="hold" nodeType="withEffect">
                                  <p:stCondLst>
                                    <p:cond delay="0"/>
                                  </p:stCondLst>
                                  <p:childTnLst>
                                    <p:set>
                                      <p:cBhvr>
                                        <p:cTn id="28" dur="1" fill="hold">
                                          <p:stCondLst>
                                            <p:cond delay="0"/>
                                          </p:stCondLst>
                                        </p:cTn>
                                        <p:tgtEl>
                                          <p:spTgt spid="3">
                                            <p:txEl>
                                              <p:pRg st="7" end="7"/>
                                            </p:txEl>
                                          </p:spTgt>
                                        </p:tgtEl>
                                        <p:attrNameLst>
                                          <p:attrName>style.visibility</p:attrName>
                                        </p:attrNameLst>
                                      </p:cBhvr>
                                      <p:to>
                                        <p:strVal val="visible"/>
                                      </p:to>
                                    </p:set>
                                    <p:animEffect transition="in" filter="randombar(horizontal)">
                                      <p:cBhvr>
                                        <p:cTn id="29"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0" y="0"/>
            <a:ext cx="7346023" cy="1219200"/>
          </a:xfrm>
        </p:spPr>
        <p:txBody>
          <a:bodyPr/>
          <a:lstStyle/>
          <a:p>
            <a:r>
              <a:rPr lang="de-AT" dirty="0" smtClean="0"/>
              <a:t>4 </a:t>
            </a:r>
            <a:r>
              <a:rPr lang="de-AT" sz="3600" dirty="0"/>
              <a:t>Welche Welt wollen wir </a:t>
            </a:r>
            <a:br>
              <a:rPr lang="de-AT" sz="3600" dirty="0"/>
            </a:br>
            <a:r>
              <a:rPr lang="de-AT" sz="3600" dirty="0"/>
              <a:t>unseren Kindern hinterlassen?</a:t>
            </a:r>
          </a:p>
        </p:txBody>
      </p:sp>
      <p:sp>
        <p:nvSpPr>
          <p:cNvPr id="3" name="Inhaltsplatzhalter 2"/>
          <p:cNvSpPr>
            <a:spLocks noGrp="1"/>
          </p:cNvSpPr>
          <p:nvPr>
            <p:ph idx="1"/>
          </p:nvPr>
        </p:nvSpPr>
        <p:spPr>
          <a:xfrm>
            <a:off x="259773" y="1679863"/>
            <a:ext cx="8759536" cy="4114800"/>
          </a:xfrm>
        </p:spPr>
        <p:txBody>
          <a:bodyPr/>
          <a:lstStyle/>
          <a:p>
            <a:r>
              <a:rPr lang="de-AT" dirty="0" smtClean="0"/>
              <a:t>4.3 Konkrete Einzelmaßnahmen</a:t>
            </a:r>
          </a:p>
          <a:p>
            <a:pPr lvl="1"/>
            <a:r>
              <a:rPr lang="de-AT" dirty="0" smtClean="0"/>
              <a:t>öffentlicher Verkehr – </a:t>
            </a:r>
            <a:r>
              <a:rPr lang="de-AT" sz="1600" dirty="0" smtClean="0"/>
              <a:t>Verzicht auf Auto, Flugreisen; pro Elektro- u. Gasautos</a:t>
            </a:r>
          </a:p>
          <a:p>
            <a:pPr lvl="1"/>
            <a:r>
              <a:rPr lang="de-AT" dirty="0" smtClean="0"/>
              <a:t>Ökostrom – </a:t>
            </a:r>
            <a:r>
              <a:rPr lang="de-AT" sz="1600" dirty="0" smtClean="0"/>
              <a:t>sparsamer </a:t>
            </a:r>
            <a:r>
              <a:rPr lang="de-AT" sz="1600" dirty="0"/>
              <a:t>Umgang mit Energie, Passivhäuser bauen</a:t>
            </a:r>
          </a:p>
          <a:p>
            <a:pPr lvl="1"/>
            <a:r>
              <a:rPr lang="de-AT" dirty="0" smtClean="0"/>
              <a:t>Bio-Produkte aus der Region – </a:t>
            </a:r>
            <a:r>
              <a:rPr lang="de-AT" sz="1600" dirty="0"/>
              <a:t>weniger Fleisch, Fair Trade unterstützen</a:t>
            </a:r>
          </a:p>
          <a:p>
            <a:pPr lvl="1"/>
            <a:r>
              <a:rPr lang="de-AT" dirty="0" smtClean="0"/>
              <a:t>Reduktion von Abfall</a:t>
            </a:r>
          </a:p>
          <a:p>
            <a:pPr lvl="1"/>
            <a:r>
              <a:rPr lang="de-AT" dirty="0" smtClean="0"/>
              <a:t>Tauschhandel – </a:t>
            </a:r>
            <a:r>
              <a:rPr lang="de-AT" sz="1600" dirty="0" smtClean="0"/>
              <a:t>Secondhandläden</a:t>
            </a:r>
          </a:p>
          <a:p>
            <a:pPr lvl="1"/>
            <a:endParaRPr lang="de-AT" sz="1600" dirty="0" smtClean="0"/>
          </a:p>
          <a:p>
            <a:pPr marL="342900" lvl="2" indent="-342900">
              <a:buClr>
                <a:srgbClr val="000099"/>
              </a:buClr>
              <a:buFont typeface="Webdings" panose="05030102010509060703" pitchFamily="18" charset="2"/>
              <a:buChar char="4"/>
            </a:pPr>
            <a:r>
              <a:rPr lang="de-AT" sz="2400" b="1" dirty="0" smtClean="0"/>
              <a:t>4.4 Kirchen und Spiritualität</a:t>
            </a:r>
          </a:p>
          <a:p>
            <a:pPr lvl="1"/>
            <a:r>
              <a:rPr lang="de-AT" dirty="0" smtClean="0"/>
              <a:t>Kirche ist „global </a:t>
            </a:r>
            <a:r>
              <a:rPr lang="de-AT" dirty="0" err="1" smtClean="0"/>
              <a:t>player</a:t>
            </a:r>
            <a:r>
              <a:rPr lang="de-AT" dirty="0" smtClean="0"/>
              <a:t>“: mit gutem Beispiel vorangehen </a:t>
            </a:r>
            <a:br>
              <a:rPr lang="de-AT" dirty="0" smtClean="0"/>
            </a:br>
            <a:r>
              <a:rPr lang="de-AT" dirty="0" smtClean="0"/>
              <a:t>und sich stärker einbringen</a:t>
            </a:r>
          </a:p>
          <a:p>
            <a:pPr lvl="1"/>
            <a:r>
              <a:rPr lang="de-AT" dirty="0" smtClean="0"/>
              <a:t>Stärkung der ökologischen Spiritualität</a:t>
            </a:r>
          </a:p>
          <a:p>
            <a:pPr marL="457200" lvl="1" indent="0">
              <a:buNone/>
            </a:pPr>
            <a:endParaRPr lang="de-AT" dirty="0"/>
          </a:p>
          <a:p>
            <a:pPr marL="800100" lvl="3" indent="-342900">
              <a:buClr>
                <a:srgbClr val="000099"/>
              </a:buClr>
              <a:buFont typeface="Webdings" panose="05030102010509060703" pitchFamily="18" charset="2"/>
              <a:buChar char="4"/>
            </a:pPr>
            <a:endParaRPr lang="de-AT" sz="2200" b="1" dirty="0"/>
          </a:p>
          <a:p>
            <a:pPr lvl="1"/>
            <a:endParaRPr lang="de-AT" dirty="0" smtClean="0"/>
          </a:p>
        </p:txBody>
      </p:sp>
    </p:spTree>
    <p:extLst>
      <p:ext uri="{BB962C8B-B14F-4D97-AF65-F5344CB8AC3E}">
        <p14:creationId xmlns:p14="http://schemas.microsoft.com/office/powerpoint/2010/main" val="267497693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 calcmode="lin" valueType="num">
                                      <p:cBhvr additive="base">
                                        <p:cTn id="1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3" end="3"/>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anim calcmode="lin" valueType="num">
                                      <p:cBhvr additive="base">
                                        <p:cTn id="2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3">
                                            <p:txEl>
                                              <p:pRg st="7" end="7"/>
                                            </p:txEl>
                                          </p:spTgt>
                                        </p:tgtEl>
                                        <p:attrNameLst>
                                          <p:attrName>style.visibility</p:attrName>
                                        </p:attrNameLst>
                                      </p:cBhvr>
                                      <p:to>
                                        <p:strVal val="visible"/>
                                      </p:to>
                                    </p:set>
                                    <p:anim calcmode="lin" valueType="num">
                                      <p:cBhvr additive="base">
                                        <p:cTn id="2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anim calcmode="lin" valueType="num">
                                      <p:cBhvr additive="base">
                                        <p:cTn id="35"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8" end="8"/>
                                            </p:txEl>
                                          </p:spTgt>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3">
                                            <p:txEl>
                                              <p:pRg st="9" end="9"/>
                                            </p:txEl>
                                          </p:spTgt>
                                        </p:tgtEl>
                                        <p:attrNameLst>
                                          <p:attrName>style.visibility</p:attrName>
                                        </p:attrNameLst>
                                      </p:cBhvr>
                                      <p:to>
                                        <p:strVal val="visible"/>
                                      </p:to>
                                    </p:set>
                                    <p:anim calcmode="lin" valueType="num">
                                      <p:cBhvr additive="base">
                                        <p:cTn id="39"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0" y="0"/>
            <a:ext cx="7346023" cy="1219200"/>
          </a:xfrm>
        </p:spPr>
        <p:txBody>
          <a:bodyPr/>
          <a:lstStyle/>
          <a:p>
            <a:r>
              <a:rPr lang="de-AT" dirty="0" smtClean="0"/>
              <a:t>Online-Umfrage 2013</a:t>
            </a:r>
            <a:endParaRPr lang="de-AT" sz="3600" dirty="0"/>
          </a:p>
        </p:txBody>
      </p:sp>
      <p:sp>
        <p:nvSpPr>
          <p:cNvPr id="3" name="Inhaltsplatzhalter 2"/>
          <p:cNvSpPr>
            <a:spLocks noGrp="1"/>
          </p:cNvSpPr>
          <p:nvPr>
            <p:ph idx="1"/>
          </p:nvPr>
        </p:nvSpPr>
        <p:spPr>
          <a:xfrm>
            <a:off x="259773" y="1679863"/>
            <a:ext cx="8759536" cy="4114800"/>
          </a:xfrm>
        </p:spPr>
        <p:txBody>
          <a:bodyPr/>
          <a:lstStyle/>
          <a:p>
            <a:pPr marL="0" indent="0" algn="ctr">
              <a:buNone/>
            </a:pPr>
            <a:endParaRPr lang="de-AT" sz="4000" dirty="0" smtClean="0"/>
          </a:p>
          <a:p>
            <a:pPr marL="0" indent="0" algn="ctr">
              <a:buNone/>
            </a:pPr>
            <a:r>
              <a:rPr lang="de-AT" sz="4000" dirty="0" smtClean="0"/>
              <a:t>Danke </a:t>
            </a:r>
          </a:p>
          <a:p>
            <a:pPr marL="0" indent="0" algn="ctr">
              <a:buNone/>
            </a:pPr>
            <a:r>
              <a:rPr lang="de-AT" sz="4000" dirty="0" smtClean="0"/>
              <a:t>für Ihre Aufmerksamkeit.</a:t>
            </a:r>
          </a:p>
          <a:p>
            <a:pPr marL="457200" lvl="1" indent="0">
              <a:buNone/>
            </a:pPr>
            <a:endParaRPr lang="de-AT" sz="4000" dirty="0" smtClean="0"/>
          </a:p>
          <a:p>
            <a:pPr marL="457200" lvl="1" indent="0">
              <a:buNone/>
            </a:pPr>
            <a:r>
              <a:rPr lang="de-AT" sz="2400" dirty="0" smtClean="0"/>
              <a:t>Studienautor:</a:t>
            </a:r>
          </a:p>
          <a:p>
            <a:pPr marL="457200" lvl="1" indent="0">
              <a:buNone/>
            </a:pPr>
            <a:r>
              <a:rPr lang="de-AT" sz="2400" dirty="0" smtClean="0"/>
              <a:t>Dr. Paul M. </a:t>
            </a:r>
            <a:r>
              <a:rPr lang="de-AT" sz="2400" dirty="0" err="1" smtClean="0"/>
              <a:t>Zulehner</a:t>
            </a:r>
            <a:endParaRPr lang="de-AT" sz="2400" dirty="0"/>
          </a:p>
          <a:p>
            <a:pPr marL="800100" lvl="3" indent="-342900">
              <a:buClr>
                <a:srgbClr val="000099"/>
              </a:buClr>
              <a:buFont typeface="Webdings" panose="05030102010509060703" pitchFamily="18" charset="2"/>
              <a:buChar char="4"/>
            </a:pPr>
            <a:endParaRPr lang="de-AT" sz="2200" b="1" dirty="0"/>
          </a:p>
          <a:p>
            <a:pPr lvl="1"/>
            <a:endParaRPr lang="de-AT" dirty="0" smtClean="0"/>
          </a:p>
        </p:txBody>
      </p:sp>
    </p:spTree>
    <p:extLst>
      <p:ext uri="{BB962C8B-B14F-4D97-AF65-F5344CB8AC3E}">
        <p14:creationId xmlns:p14="http://schemas.microsoft.com/office/powerpoint/2010/main" val="272454267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000"/>
                                        <p:tgtEl>
                                          <p:spTgt spid="3">
                                            <p:txEl>
                                              <p:pRg st="2" end="2"/>
                                            </p:txEl>
                                          </p:spTgt>
                                        </p:tgtEl>
                                      </p:cBhvr>
                                    </p:animEffect>
                                    <p:anim calcmode="lin" valueType="num">
                                      <p:cBhvr>
                                        <p:cTn id="1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1000"/>
                                        <p:tgtEl>
                                          <p:spTgt spid="3">
                                            <p:txEl>
                                              <p:pRg st="4" end="4"/>
                                            </p:txEl>
                                          </p:spTgt>
                                        </p:tgtEl>
                                      </p:cBhvr>
                                    </p:animEffect>
                                    <p:anim calcmode="lin" valueType="num">
                                      <p:cBhvr>
                                        <p:cTn id="1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4" end="4"/>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1000"/>
                                        <p:tgtEl>
                                          <p:spTgt spid="3">
                                            <p:txEl>
                                              <p:pRg st="5" end="5"/>
                                            </p:txEl>
                                          </p:spTgt>
                                        </p:tgtEl>
                                      </p:cBhvr>
                                    </p:animEffect>
                                    <p:anim calcmode="lin" valueType="num">
                                      <p:cBhvr>
                                        <p:cTn id="2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Them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de-DE" sz="2400" b="0" i="0" u="none" strike="noStrike" cap="none" normalizeH="0" baseline="0" smtClean="0">
            <a:ln>
              <a:noFill/>
            </a:ln>
            <a:solidFill>
              <a:schemeClr val="tx1"/>
            </a:solidFill>
            <a:effectLst/>
            <a:latin typeface="Times New Roman" panose="02020603050405020304"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de-DE" sz="2400" b="0" i="0" u="none" strike="noStrike" cap="none" normalizeH="0" baseline="0" smtClean="0">
            <a:ln>
              <a:noFill/>
            </a:ln>
            <a:solidFill>
              <a:schemeClr val="tx1"/>
            </a:solidFill>
            <a:effectLst/>
            <a:latin typeface="Times New Roman" panose="02020603050405020304" pitchFamily="18" charset="0"/>
          </a:defRPr>
        </a:defPPr>
      </a:lstStyle>
    </a:lnDef>
  </a:objectDefaults>
  <a:extraClrSchemeLst>
    <a:extraClrScheme>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Office Them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Office Them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Office Them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Vorlage KAOE</Template>
  <TotalTime>0</TotalTime>
  <Words>1648</Words>
  <Application>Microsoft Office PowerPoint</Application>
  <PresentationFormat>Bildschirmpräsentation (4:3)</PresentationFormat>
  <Paragraphs>362</Paragraphs>
  <Slides>26</Slides>
  <Notes>0</Notes>
  <HiddenSlides>0</HiddenSlides>
  <MMClips>0</MMClips>
  <ScaleCrop>false</ScaleCrop>
  <HeadingPairs>
    <vt:vector size="6" baseType="variant">
      <vt:variant>
        <vt:lpstr>Verwendete Schriftarten</vt:lpstr>
      </vt:variant>
      <vt:variant>
        <vt:i4>4</vt:i4>
      </vt:variant>
      <vt:variant>
        <vt:lpstr>Design</vt:lpstr>
      </vt:variant>
      <vt:variant>
        <vt:i4>1</vt:i4>
      </vt:variant>
      <vt:variant>
        <vt:lpstr>Folientitel</vt:lpstr>
      </vt:variant>
      <vt:variant>
        <vt:i4>26</vt:i4>
      </vt:variant>
    </vt:vector>
  </HeadingPairs>
  <TitlesOfParts>
    <vt:vector size="31" baseType="lpstr">
      <vt:lpstr>Arial</vt:lpstr>
      <vt:lpstr>Calibri</vt:lpstr>
      <vt:lpstr>Times New Roman</vt:lpstr>
      <vt:lpstr>Webdings</vt:lpstr>
      <vt:lpstr>Office Theme</vt:lpstr>
      <vt:lpstr>PowerPoint-Präsentation</vt:lpstr>
      <vt:lpstr>Steckbrief der Studie</vt:lpstr>
      <vt:lpstr>1 Das familiale Lebensumfeld</vt:lpstr>
      <vt:lpstr>1 Das familiale Lebensumfeld</vt:lpstr>
      <vt:lpstr>1 Das familiale Lebensumfeld</vt:lpstr>
      <vt:lpstr>Verteilung | Ehebilder</vt:lpstr>
      <vt:lpstr>1 Das familiale Lebensumfeld</vt:lpstr>
      <vt:lpstr>1 Das familiale Lebensumfeld</vt:lpstr>
      <vt:lpstr>1 Das familiale Lebensumfeld</vt:lpstr>
      <vt:lpstr>1 Das familiale Lebensumfeld</vt:lpstr>
      <vt:lpstr>1 Das familiale Lebensumfeld</vt:lpstr>
      <vt:lpstr>1 Das familiale Lebensumfeld</vt:lpstr>
      <vt:lpstr>1 Das familiale Lebensumfeld</vt:lpstr>
      <vt:lpstr>1 Das familiale Lebensumfeld</vt:lpstr>
      <vt:lpstr>1 Das familiale Lebensumfeld</vt:lpstr>
      <vt:lpstr>1 Das familiale Lebensumfeld</vt:lpstr>
      <vt:lpstr>1 Das familiale Lebensumfeld</vt:lpstr>
      <vt:lpstr>2 Ausbildung &amp; Berufswelt</vt:lpstr>
      <vt:lpstr>2 Ausbildung &amp; Berufswelt</vt:lpstr>
      <vt:lpstr>2 Ausbildung &amp; Berufswelt</vt:lpstr>
      <vt:lpstr>2 Ausbildung &amp; Berufswelt</vt:lpstr>
      <vt:lpstr>3 Zum Miteinander im Land</vt:lpstr>
      <vt:lpstr>3 Zum Miteinander im Land</vt:lpstr>
      <vt:lpstr>4 Welche Welt wollen wir  unseren Kindern hinterlassen?</vt:lpstr>
      <vt:lpstr>4 Welche Welt wollen wir  unseren Kindern hinterlassen?</vt:lpstr>
      <vt:lpstr>Online-Umfrage 2013</vt:lpstr>
    </vt:vector>
  </TitlesOfParts>
  <Company>Industriellenvereinigung</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Maria Etl</dc:creator>
  <cp:lastModifiedBy>Maria Etl</cp:lastModifiedBy>
  <cp:revision>176</cp:revision>
  <cp:lastPrinted>2014-01-29T07:48:35Z</cp:lastPrinted>
  <dcterms:created xsi:type="dcterms:W3CDTF">2014-01-21T13:22:18Z</dcterms:created>
  <dcterms:modified xsi:type="dcterms:W3CDTF">2014-01-29T07:51:31Z</dcterms:modified>
</cp:coreProperties>
</file>